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</p:sldMasterIdLst>
  <p:notesMasterIdLst>
    <p:notesMasterId r:id="rId61"/>
  </p:notesMasterIdLst>
  <p:handoutMasterIdLst>
    <p:handoutMasterId r:id="rId62"/>
  </p:handoutMasterIdLst>
  <p:sldIdLst>
    <p:sldId id="368" r:id="rId7"/>
    <p:sldId id="375" r:id="rId8"/>
    <p:sldId id="426" r:id="rId9"/>
    <p:sldId id="425" r:id="rId10"/>
    <p:sldId id="427" r:id="rId11"/>
    <p:sldId id="428" r:id="rId12"/>
    <p:sldId id="429" r:id="rId13"/>
    <p:sldId id="430" r:id="rId14"/>
    <p:sldId id="431" r:id="rId15"/>
    <p:sldId id="432" r:id="rId16"/>
    <p:sldId id="433" r:id="rId17"/>
    <p:sldId id="475" r:id="rId18"/>
    <p:sldId id="435" r:id="rId19"/>
    <p:sldId id="436" r:id="rId20"/>
    <p:sldId id="437" r:id="rId21"/>
    <p:sldId id="438" r:id="rId22"/>
    <p:sldId id="439" r:id="rId23"/>
    <p:sldId id="445" r:id="rId24"/>
    <p:sldId id="446" r:id="rId25"/>
    <p:sldId id="448" r:id="rId26"/>
    <p:sldId id="440" r:id="rId27"/>
    <p:sldId id="442" r:id="rId28"/>
    <p:sldId id="441" r:id="rId29"/>
    <p:sldId id="443" r:id="rId30"/>
    <p:sldId id="444" r:id="rId31"/>
    <p:sldId id="449" r:id="rId32"/>
    <p:sldId id="450" r:id="rId33"/>
    <p:sldId id="451" r:id="rId34"/>
    <p:sldId id="452" r:id="rId35"/>
    <p:sldId id="453" r:id="rId36"/>
    <p:sldId id="476" r:id="rId37"/>
    <p:sldId id="454" r:id="rId38"/>
    <p:sldId id="455" r:id="rId39"/>
    <p:sldId id="456" r:id="rId40"/>
    <p:sldId id="468" r:id="rId41"/>
    <p:sldId id="469" r:id="rId42"/>
    <p:sldId id="457" r:id="rId43"/>
    <p:sldId id="466" r:id="rId44"/>
    <p:sldId id="467" r:id="rId45"/>
    <p:sldId id="458" r:id="rId46"/>
    <p:sldId id="459" r:id="rId47"/>
    <p:sldId id="460" r:id="rId48"/>
    <p:sldId id="461" r:id="rId49"/>
    <p:sldId id="462" r:id="rId50"/>
    <p:sldId id="463" r:id="rId51"/>
    <p:sldId id="464" r:id="rId52"/>
    <p:sldId id="465" r:id="rId53"/>
    <p:sldId id="470" r:id="rId54"/>
    <p:sldId id="471" r:id="rId55"/>
    <p:sldId id="472" r:id="rId56"/>
    <p:sldId id="473" r:id="rId57"/>
    <p:sldId id="419" r:id="rId58"/>
    <p:sldId id="420" r:id="rId59"/>
    <p:sldId id="474" r:id="rId60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368"/>
            <p14:sldId id="375"/>
            <p14:sldId id="426"/>
            <p14:sldId id="425"/>
            <p14:sldId id="427"/>
            <p14:sldId id="428"/>
            <p14:sldId id="429"/>
            <p14:sldId id="430"/>
            <p14:sldId id="431"/>
            <p14:sldId id="432"/>
            <p14:sldId id="433"/>
            <p14:sldId id="475"/>
            <p14:sldId id="435"/>
            <p14:sldId id="436"/>
            <p14:sldId id="437"/>
            <p14:sldId id="438"/>
            <p14:sldId id="439"/>
            <p14:sldId id="445"/>
            <p14:sldId id="446"/>
            <p14:sldId id="448"/>
            <p14:sldId id="440"/>
            <p14:sldId id="442"/>
            <p14:sldId id="441"/>
            <p14:sldId id="443"/>
            <p14:sldId id="444"/>
            <p14:sldId id="449"/>
            <p14:sldId id="450"/>
            <p14:sldId id="451"/>
            <p14:sldId id="452"/>
            <p14:sldId id="453"/>
            <p14:sldId id="476"/>
            <p14:sldId id="454"/>
            <p14:sldId id="455"/>
            <p14:sldId id="456"/>
            <p14:sldId id="468"/>
            <p14:sldId id="469"/>
            <p14:sldId id="457"/>
            <p14:sldId id="466"/>
            <p14:sldId id="46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70"/>
            <p14:sldId id="471"/>
            <p14:sldId id="472"/>
            <p14:sldId id="473"/>
            <p14:sldId id="419"/>
            <p14:sldId id="420"/>
            <p14:sldId id="474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C4C4"/>
    <a:srgbClr val="ADADAD"/>
    <a:srgbClr val="FFFFFF"/>
    <a:srgbClr val="444444"/>
    <a:srgbClr val="0085C3"/>
    <a:srgbClr val="D9D9D9"/>
    <a:srgbClr val="F2F2F2"/>
    <a:srgbClr val="AD2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1" autoAdjust="0"/>
    <p:restoredTop sz="93195" autoAdjust="0"/>
  </p:normalViewPr>
  <p:slideViewPr>
    <p:cSldViewPr snapToGrid="0">
      <p:cViewPr varScale="1">
        <p:scale>
          <a:sx n="146" d="100"/>
          <a:sy n="146" d="100"/>
        </p:scale>
        <p:origin x="936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40" y="19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60" Type="http://schemas.openxmlformats.org/officeDocument/2006/relationships/slide" Target="slides/slide54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59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9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© Donald</a:t>
            </a:r>
            <a:r>
              <a:rPr lang="en-US" sz="900" baseline="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F. Ferguson, 2017. All rights reserved.</a:t>
            </a:r>
            <a:endParaRPr lang="en-US" sz="900" dirty="0" smtClean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443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0520152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theme" Target="../theme/them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9/11/18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945263" y="4807343"/>
            <a:ext cx="4214905" cy="318805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/>
              <a:t>COMS E6998 – 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Microservices and Cloud Applications</a:t>
            </a:r>
            <a:br>
              <a:rPr lang="en-US" sz="10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800" i="1" dirty="0" smtClean="0"/>
              <a:t>Lecture 2: Microservice and Cloud Application Basics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1" r:id="rId15"/>
    <p:sldLayoutId id="2147483923" r:id="rId16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9/11/18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9/11/18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9/11/18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Hypermedia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3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Relationship Id="rId3" Type="http://schemas.openxmlformats.org/officeDocument/2006/relationships/image" Target="../media/image39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18601" y="1415627"/>
            <a:ext cx="7129455" cy="149464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/>
              <a:t>COMS E6998: </a:t>
            </a:r>
            <a:r>
              <a:rPr lang="en-US" sz="2000" b="1" dirty="0" smtClean="0"/>
              <a:t>Microservices and Cloud Applications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600" i="1" dirty="0" smtClean="0"/>
              <a:t>Lecture 2: Microservice and Cloud Application Basics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1650" y="171450"/>
            <a:ext cx="3476625" cy="685800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1125" y="295275"/>
            <a:ext cx="3343275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 smtClean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891257" y="3165869"/>
            <a:ext cx="5508625" cy="55399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Dr. Donald F. Ferguson</a:t>
            </a:r>
            <a:endParaRPr lang="en-US" dirty="0"/>
          </a:p>
          <a:p>
            <a:r>
              <a:rPr lang="en-US" dirty="0" smtClean="0"/>
              <a:t>dff9@columbia.edu</a:t>
            </a:r>
          </a:p>
        </p:txBody>
      </p:sp>
    </p:spTree>
    <p:extLst>
      <p:ext uri="{BB962C8B-B14F-4D97-AF65-F5344CB8AC3E}">
        <p14:creationId xmlns:p14="http://schemas.microsoft.com/office/powerpoint/2010/main" val="839081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“Little More” Detail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695065"/>
            <a:ext cx="8144540" cy="401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63762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79946" cy="775597"/>
          </a:xfrm>
        </p:spPr>
        <p:txBody>
          <a:bodyPr/>
          <a:lstStyle/>
          <a:p>
            <a:r>
              <a:rPr lang="en-US" dirty="0" smtClean="0"/>
              <a:t>(Some) Application Design</a:t>
            </a:r>
            <a:br>
              <a:rPr lang="en-US" dirty="0" smtClean="0"/>
            </a:br>
            <a:r>
              <a:rPr lang="en-US" dirty="0" smtClean="0"/>
              <a:t>Methodologies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8874"/>
            <a:ext cx="8267140" cy="326636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Start with User Interface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Roles and personas.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Wireframes for pages and interactions.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Page flow/transition diagrams.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Implement a model layer supporting UI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Functions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Data</a:t>
            </a:r>
            <a:endParaRPr lang="en-US" dirty="0"/>
          </a:p>
          <a:p>
            <a:r>
              <a:rPr lang="en-US" dirty="0" smtClean="0">
                <a:solidFill>
                  <a:srgbClr val="0070C0"/>
                </a:solidFill>
              </a:rPr>
              <a:t>Start with Data Model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Entity types, properties.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Relationships/associations.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Constraints, integrity rules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Define reusable core operations. 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Design role/task UIs that use core operations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805" y="196172"/>
            <a:ext cx="3368306" cy="202182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177" y="2495106"/>
            <a:ext cx="2645773" cy="2123853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881257032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405" y="152627"/>
            <a:ext cx="8267140" cy="442278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Start with User Interface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Roles and personas.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Wireframes for pages and interactions.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Page flow/transition diagrams.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Implement a model layer supporting UI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Functions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Data</a:t>
            </a:r>
            <a:endParaRPr lang="en-US" dirty="0"/>
          </a:p>
          <a:p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Start with Data Model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Entity types, properties.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Relationships/associations.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Constraints, integrity rules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Define reusable core operations. 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Design role/task UIs that use core operations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805" y="152627"/>
            <a:ext cx="3368306" cy="202182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177" y="2451561"/>
            <a:ext cx="2645773" cy="2123853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390119646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– View –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447143"/>
            <a:ext cx="8267140" cy="10681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Model – View – Controller is a common paradigm</a:t>
            </a:r>
          </a:p>
          <a:p>
            <a:pPr lvl="1"/>
            <a:r>
              <a:rPr lang="en-US" dirty="0" smtClean="0"/>
              <a:t>Model = Data and application logic</a:t>
            </a:r>
          </a:p>
          <a:p>
            <a:pPr lvl="1"/>
            <a:r>
              <a:rPr lang="en-US" dirty="0" smtClean="0"/>
              <a:t>View = What the user sees and interacts with</a:t>
            </a:r>
          </a:p>
          <a:p>
            <a:pPr lvl="1"/>
            <a:r>
              <a:rPr lang="en-US" dirty="0" smtClean="0"/>
              <a:t>Controller = Maps between user interaction and model, or model changes and UI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8" y="622112"/>
            <a:ext cx="2434449" cy="2419272"/>
          </a:xfrm>
          <a:prstGeom prst="rect">
            <a:avLst/>
          </a:prstGeom>
        </p:spPr>
      </p:pic>
      <p:pic>
        <p:nvPicPr>
          <p:cNvPr id="5" name="Picture 2" descr="http://upload.wikimedia.org/wikipedia/commons/thumb/7/72/JSP_Model_2.svg/330px-JSP_Model_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611" y="716660"/>
            <a:ext cx="2029520" cy="232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595" y="692591"/>
            <a:ext cx="3901518" cy="234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303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 know this is elementary.</a:t>
            </a:r>
          </a:p>
          <a:p>
            <a:r>
              <a:rPr lang="en-US" dirty="0" smtClean="0"/>
              <a:t>Just want to make sure everyone has some basics in common,</a:t>
            </a:r>
            <a:br>
              <a:rPr lang="en-US" dirty="0" smtClean="0"/>
            </a:br>
            <a:r>
              <a:rPr lang="en-US" dirty="0" smtClean="0"/>
              <a:t>including terminology.</a:t>
            </a:r>
          </a:p>
          <a:p>
            <a:r>
              <a:rPr lang="en-US" dirty="0" smtClean="0"/>
              <a:t>Out initial focus will be</a:t>
            </a:r>
          </a:p>
          <a:p>
            <a:pPr lvl="1"/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APIs</a:t>
            </a:r>
          </a:p>
          <a:p>
            <a:pPr lvl="1"/>
            <a:r>
              <a:rPr lang="en-US" dirty="0" smtClean="0"/>
              <a:t>Microservices</a:t>
            </a:r>
          </a:p>
          <a:p>
            <a:r>
              <a:rPr lang="en-US" dirty="0" smtClean="0"/>
              <a:t>But,</a:t>
            </a:r>
          </a:p>
          <a:p>
            <a:pPr lvl="1"/>
            <a:r>
              <a:rPr lang="en-US" dirty="0" smtClean="0"/>
              <a:t>Projects and demos will require some basic UIs.</a:t>
            </a:r>
          </a:p>
          <a:p>
            <a:pPr lvl="1"/>
            <a:r>
              <a:rPr lang="en-US" dirty="0" smtClean="0"/>
              <a:t>UI concepts will become more complex, especially as we add multitenancy.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72619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First Couple of Projects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12" y="737191"/>
            <a:ext cx="8109118" cy="38646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175590"/>
            <a:ext cx="3381153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Will not focus on native mobile apps.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Mapping between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Microservice implementations and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Databases will different/flexible, </a:t>
            </a:r>
            <a:r>
              <a:rPr lang="en-US" sz="2000" dirty="0" err="1" smtClean="0">
                <a:latin typeface="+mn-lt"/>
              </a:rPr>
              <a:t>e.g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Lambda </a:t>
            </a:r>
            <a:r>
              <a:rPr lang="mr-IN" sz="2000" dirty="0" smtClean="0">
                <a:latin typeface="+mn-lt"/>
              </a:rPr>
              <a:t>–</a:t>
            </a:r>
            <a:r>
              <a:rPr lang="en-US" sz="2000" dirty="0" smtClean="0">
                <a:latin typeface="+mn-lt"/>
              </a:rPr>
              <a:t> Dynamo.</a:t>
            </a:r>
          </a:p>
        </p:txBody>
      </p:sp>
    </p:spTree>
    <p:extLst>
      <p:ext uri="{BB962C8B-B14F-4D97-AF65-F5344CB8AC3E}">
        <p14:creationId xmlns:p14="http://schemas.microsoft.com/office/powerpoint/2010/main" val="763579565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</a:t>
            </a:r>
            <a:br>
              <a:rPr lang="en-US" dirty="0" smtClean="0"/>
            </a:br>
            <a:r>
              <a:rPr lang="en-US" dirty="0" smtClean="0"/>
              <a:t>Design</a:t>
            </a:r>
            <a:br>
              <a:rPr lang="en-US" dirty="0" smtClean="0"/>
            </a:br>
            <a:r>
              <a:rPr lang="en-US" dirty="0" smtClean="0"/>
              <a:t>an</a:t>
            </a:r>
            <a:br>
              <a:rPr lang="en-US" dirty="0" smtClean="0"/>
            </a:br>
            <a:r>
              <a:rPr lang="en-US" dirty="0" smtClean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839646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Datamodel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75851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79946" cy="387798"/>
          </a:xfrm>
        </p:spPr>
        <p:txBody>
          <a:bodyPr/>
          <a:lstStyle/>
          <a:p>
            <a:r>
              <a:rPr lang="en-US" dirty="0" err="1" smtClean="0"/>
              <a:t>Northwind</a:t>
            </a:r>
            <a:r>
              <a:rPr lang="en-US" dirty="0" smtClean="0"/>
              <a:t> </a:t>
            </a:r>
            <a:r>
              <a:rPr lang="en-US" dirty="0"/>
              <a:t>Database </a:t>
            </a:r>
            <a:r>
              <a:rPr lang="en-US" sz="1800" dirty="0"/>
              <a:t>(https://</a:t>
            </a:r>
            <a:r>
              <a:rPr lang="en-US" sz="1800" dirty="0" err="1"/>
              <a:t>northwinddatabase.codeplex.com</a:t>
            </a:r>
            <a:r>
              <a:rPr lang="en-US" sz="1800" dirty="0"/>
              <a:t>/)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882551" y="652983"/>
            <a:ext cx="3953932" cy="382775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Relatively simple </a:t>
            </a:r>
            <a:r>
              <a:rPr lang="en-US" dirty="0" err="1" smtClean="0"/>
              <a:t>datamodel</a:t>
            </a:r>
            <a:r>
              <a:rPr lang="en-US" dirty="0" smtClean="0"/>
              <a:t>/database that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</a:t>
            </a:r>
            <a:r>
              <a:rPr lang="en-US" dirty="0" smtClean="0"/>
              <a:t>rovides core concepts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Entity/Resource.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Relationships.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Sample data for tests and demos.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Tools and tutorials for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Importing in RDS.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Importing in </a:t>
            </a:r>
            <a:r>
              <a:rPr lang="en-US" dirty="0" err="1" smtClean="0"/>
              <a:t>DynamoDB</a:t>
            </a:r>
            <a:r>
              <a:rPr lang="en-US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</a:t>
            </a:r>
            <a:r>
              <a:rPr lang="en-US" dirty="0" smtClean="0"/>
              <a:t>tc.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19" y="583970"/>
            <a:ext cx="4166558" cy="408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7488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Modified Data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583970"/>
            <a:ext cx="7605823" cy="417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50330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922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0" y="664463"/>
            <a:ext cx="8267140" cy="393588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/>
              <a:t>This is not a database or database modeling course. So, why are we implementing this model? It provides a foundation for some interesting use cases: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Model of a resource with properties in a DB and links to web resources, e.g.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Photos of people and products.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Product discussion forums.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Designing a good REST API, e.g.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/orders/213/</a:t>
            </a:r>
            <a:r>
              <a:rPr lang="en-US" dirty="0" err="1"/>
              <a:t>orderdetails</a:t>
            </a:r>
            <a:r>
              <a:rPr lang="en-US" dirty="0"/>
              <a:t>/456/product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/</a:t>
            </a:r>
            <a:r>
              <a:rPr lang="en-US" dirty="0" err="1"/>
              <a:t>orders?q</a:t>
            </a:r>
            <a:r>
              <a:rPr lang="en-US" dirty="0"/>
              <a:t>=‘</a:t>
            </a:r>
            <a:r>
              <a:rPr lang="en-US" dirty="0" err="1"/>
              <a:t>CustomerID</a:t>
            </a:r>
            <a:r>
              <a:rPr lang="en-US" dirty="0"/>
              <a:t>=123&amp;shipped=false’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/orders/123/</a:t>
            </a:r>
            <a:r>
              <a:rPr lang="en-US" dirty="0" err="1"/>
              <a:t>OrderDetails?f</a:t>
            </a:r>
            <a:r>
              <a:rPr lang="en-US" dirty="0"/>
              <a:t>=‘</a:t>
            </a:r>
            <a:r>
              <a:rPr lang="en-US" dirty="0" err="1"/>
              <a:t>ProductID,Quantity</a:t>
            </a:r>
            <a:r>
              <a:rPr lang="en-US" dirty="0"/>
              <a:t>’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Asynchronous methods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Integration with </a:t>
            </a:r>
            <a:r>
              <a:rPr lang="en-US" dirty="0" smtClean="0"/>
              <a:t>external cloud services, e.g. address verification, Facebook.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Handling and representing various types of data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Structured.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Unstructured.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Semi-structured.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Microservices that: extend and integrate other microservices, implement technical functions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67372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User</a:t>
            </a:r>
            <a:br>
              <a:rPr lang="en-US" dirty="0" smtClean="0"/>
            </a:br>
            <a:r>
              <a:rPr lang="en-US" dirty="0" smtClean="0"/>
              <a:t>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91005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9706" y="85061"/>
            <a:ext cx="3958351" cy="498598"/>
          </a:xfrm>
        </p:spPr>
        <p:txBody>
          <a:bodyPr/>
          <a:lstStyle/>
          <a:p>
            <a:r>
              <a:rPr lang="en-US" sz="1800" dirty="0" smtClean="0"/>
              <a:t>UI</a:t>
            </a:r>
            <a:br>
              <a:rPr lang="en-US" sz="1800" dirty="0" smtClean="0"/>
            </a:br>
            <a:r>
              <a:rPr lang="en-US" sz="1800" smtClean="0"/>
              <a:t>Conceptual Implementation</a:t>
            </a:r>
            <a:endParaRPr lang="en-US" sz="1800"/>
          </a:p>
        </p:txBody>
      </p:sp>
      <p:grpSp>
        <p:nvGrpSpPr>
          <p:cNvPr id="12" name="Group 11"/>
          <p:cNvGrpSpPr/>
          <p:nvPr/>
        </p:nvGrpSpPr>
        <p:grpSpPr>
          <a:xfrm>
            <a:off x="75844" y="85061"/>
            <a:ext cx="4418182" cy="4671236"/>
            <a:chOff x="0" y="106326"/>
            <a:chExt cx="4579087" cy="484135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165" y="166578"/>
              <a:ext cx="4378715" cy="4704021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99167" y="609596"/>
              <a:ext cx="4378715" cy="255181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99165" y="890403"/>
              <a:ext cx="4378715" cy="1349523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99165" y="2317898"/>
              <a:ext cx="4378715" cy="574158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99163" y="2942118"/>
              <a:ext cx="4378715" cy="574158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78958" y="3546845"/>
              <a:ext cx="1403498" cy="57415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282456" y="3549062"/>
              <a:ext cx="1403498" cy="574158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9164" y="4184293"/>
              <a:ext cx="4378714" cy="686306"/>
            </a:xfrm>
            <a:prstGeom prst="rect">
              <a:avLst/>
            </a:prstGeom>
            <a:noFill/>
            <a:ln w="57150">
              <a:solidFill>
                <a:schemeClr val="accent1">
                  <a:lumMod val="40000"/>
                  <a:lumOff val="60000"/>
                </a:schemeClr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106326"/>
              <a:ext cx="4579087" cy="4841357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smtClean="0">
                <a:solidFill>
                  <a:schemeClr val="tx2"/>
                </a:solidFill>
                <a:latin typeface="+mn-lt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651" y="1534934"/>
            <a:ext cx="1910450" cy="1755249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726" y="740662"/>
            <a:ext cx="1910450" cy="1755249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261" y="2854053"/>
            <a:ext cx="1910450" cy="175524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17" name="Straight Arrow Connector 16"/>
          <p:cNvCxnSpPr>
            <a:stCxn id="13" idx="1"/>
          </p:cNvCxnSpPr>
          <p:nvPr/>
        </p:nvCxnSpPr>
        <p:spPr>
          <a:xfrm flipH="1" flipV="1">
            <a:off x="4396373" y="1857153"/>
            <a:ext cx="388278" cy="555406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4" idx="3"/>
          </p:cNvCxnSpPr>
          <p:nvPr/>
        </p:nvCxnSpPr>
        <p:spPr>
          <a:xfrm flipH="1" flipV="1">
            <a:off x="4396377" y="693754"/>
            <a:ext cx="2589350" cy="377913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144019" y="3553006"/>
            <a:ext cx="4834242" cy="40566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249238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n 12"/>
          <p:cNvSpPr/>
          <p:nvPr/>
        </p:nvSpPr>
        <p:spPr>
          <a:xfrm>
            <a:off x="6514214" y="0"/>
            <a:ext cx="2629786" cy="4855535"/>
          </a:xfrm>
          <a:prstGeom prst="can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Web Content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00" y="193514"/>
            <a:ext cx="2001599" cy="454807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41" y="2717071"/>
            <a:ext cx="4735034" cy="202451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509" y="637952"/>
            <a:ext cx="2143544" cy="1578049"/>
          </a:xfrm>
          <a:prstGeom prst="rect">
            <a:avLst/>
          </a:prstGeom>
        </p:spPr>
      </p:pic>
      <p:pic>
        <p:nvPicPr>
          <p:cNvPr id="1026" name="Picture 2" descr="https://documents.lucidchart.com/documents/64b5e7a0-5890-47bc-98c1-e02d42b49a3b/pages/vjjvHqp0NGaf?a=1384&amp;x=773&amp;y=111&amp;w=154&amp;h=198&amp;store=1&amp;accept=image%2F*&amp;auth=LCA%204c164b6876ae65d197cb8e32369cf99f996fbdfe-ts%3D150470195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862" y="85060"/>
            <a:ext cx="650266" cy="83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>
            <a:stCxn id="6" idx="3"/>
            <a:endCxn id="1026" idx="1"/>
          </p:cNvCxnSpPr>
          <p:nvPr/>
        </p:nvCxnSpPr>
        <p:spPr>
          <a:xfrm flipV="1">
            <a:off x="3164053" y="502688"/>
            <a:ext cx="2374809" cy="9242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2"/>
          </p:cNvCxnSpPr>
          <p:nvPr/>
        </p:nvCxnSpPr>
        <p:spPr>
          <a:xfrm>
            <a:off x="2092281" y="2216001"/>
            <a:ext cx="353207" cy="4917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4" idx="1"/>
          </p:cNvCxnSpPr>
          <p:nvPr/>
        </p:nvCxnSpPr>
        <p:spPr>
          <a:xfrm flipV="1">
            <a:off x="5213775" y="2467552"/>
            <a:ext cx="1671125" cy="12617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96093" y="297711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 err="1" smtClean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08251" y="293786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Local </a:t>
            </a:r>
            <a:r>
              <a:rPr lang="en-US" sz="2000" smtClean="0">
                <a:latin typeface="+mn-lt"/>
              </a:rPr>
              <a:t>Web Server</a:t>
            </a:r>
            <a:endParaRPr lang="en-US" sz="2000" dirty="0" err="1" smtClean="0"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69338" y="167400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Local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File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699947252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79946" cy="387798"/>
          </a:xfrm>
        </p:spPr>
        <p:txBody>
          <a:bodyPr/>
          <a:lstStyle/>
          <a:p>
            <a:r>
              <a:rPr lang="en-US" dirty="0" smtClean="0"/>
              <a:t>Angular </a:t>
            </a:r>
            <a:r>
              <a:rPr lang="en-US" dirty="0"/>
              <a:t>JS Material </a:t>
            </a:r>
            <a:r>
              <a:rPr lang="en-US" sz="1800" dirty="0"/>
              <a:t>(https://</a:t>
            </a:r>
            <a:r>
              <a:rPr lang="en-US" sz="1800" dirty="0" err="1" smtClean="0"/>
              <a:t>material.angularjs.org</a:t>
            </a:r>
            <a:r>
              <a:rPr lang="en-US" sz="1800" dirty="0" smtClean="0"/>
              <a:t>/)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22605" y="969264"/>
            <a:ext cx="3444947" cy="3545980"/>
          </a:xfrm>
        </p:spPr>
        <p:txBody>
          <a:bodyPr/>
          <a:lstStyle/>
          <a:p>
            <a:r>
              <a:rPr lang="en-US" dirty="0" smtClean="0"/>
              <a:t>Class examples and lectures</a:t>
            </a:r>
            <a:r>
              <a:rPr lang="en-US" dirty="0"/>
              <a:t> </a:t>
            </a:r>
            <a:r>
              <a:rPr lang="en-US" dirty="0" smtClean="0"/>
              <a:t>will use Angular JS Material.</a:t>
            </a:r>
          </a:p>
          <a:p>
            <a:r>
              <a:rPr lang="en-US" dirty="0" smtClean="0"/>
              <a:t>UIs will be relatively simple; this is not a UI design and implementation course.</a:t>
            </a:r>
          </a:p>
          <a:p>
            <a:r>
              <a:rPr lang="en-US" dirty="0" smtClean="0"/>
              <a:t>There are equivalent and/or more modern UI tools.</a:t>
            </a:r>
          </a:p>
          <a:p>
            <a:r>
              <a:rPr lang="en-US" dirty="0" smtClean="0"/>
              <a:t>Angular JS Material will become useful when we explore multitenancy.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23" y="893135"/>
            <a:ext cx="5123109" cy="386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2639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79946" cy="387798"/>
          </a:xfrm>
        </p:spPr>
        <p:txBody>
          <a:bodyPr/>
          <a:lstStyle/>
          <a:p>
            <a:r>
              <a:rPr lang="en-US" dirty="0" smtClean="0"/>
              <a:t>Angular </a:t>
            </a:r>
            <a:r>
              <a:rPr lang="en-US" dirty="0"/>
              <a:t>JS Material </a:t>
            </a:r>
            <a:r>
              <a:rPr lang="en-US" sz="1800" dirty="0"/>
              <a:t>(https://</a:t>
            </a:r>
            <a:r>
              <a:rPr lang="en-US" sz="1800" dirty="0" err="1" smtClean="0"/>
              <a:t>material.angularjs.org</a:t>
            </a:r>
            <a:r>
              <a:rPr lang="en-US" sz="1800" dirty="0" smtClean="0"/>
              <a:t>/)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22605" y="969264"/>
            <a:ext cx="3444947" cy="3545980"/>
          </a:xfrm>
        </p:spPr>
        <p:txBody>
          <a:bodyPr/>
          <a:lstStyle/>
          <a:p>
            <a:r>
              <a:rPr lang="en-US" dirty="0" smtClean="0"/>
              <a:t>Class examples and lectures</a:t>
            </a:r>
            <a:r>
              <a:rPr lang="en-US" dirty="0"/>
              <a:t> </a:t>
            </a:r>
            <a:r>
              <a:rPr lang="en-US" dirty="0" smtClean="0"/>
              <a:t>will use Angular JS Material.</a:t>
            </a:r>
          </a:p>
          <a:p>
            <a:r>
              <a:rPr lang="en-US" dirty="0" smtClean="0"/>
              <a:t>UIs will be relatively simple; this is not a UI design and implementation course.</a:t>
            </a:r>
          </a:p>
          <a:p>
            <a:r>
              <a:rPr lang="en-US" dirty="0" smtClean="0"/>
              <a:t>There are equivalent and/or more modern UI tools.</a:t>
            </a:r>
          </a:p>
          <a:p>
            <a:r>
              <a:rPr lang="en-US" dirty="0" smtClean="0"/>
              <a:t>Angular JS Material will become useful when we explore multitenancy.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23" y="893135"/>
            <a:ext cx="5123109" cy="386855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368056" y="1587796"/>
            <a:ext cx="6932428" cy="2729024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UI Implementation Guidance (for class)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Simple is good.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Objectives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Understand basic concepts.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Provide something for demos and tests.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Useful for our introduction/overview of multitenancy.</a:t>
            </a:r>
          </a:p>
        </p:txBody>
      </p:sp>
    </p:spTree>
    <p:extLst>
      <p:ext uri="{BB962C8B-B14F-4D97-AF65-F5344CB8AC3E}">
        <p14:creationId xmlns:p14="http://schemas.microsoft.com/office/powerpoint/2010/main" val="1170079958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Microservice</a:t>
            </a:r>
            <a:br>
              <a:rPr lang="en-US" dirty="0" smtClean="0"/>
            </a:br>
            <a:r>
              <a:rPr lang="en-US" dirty="0" smtClean="0"/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40317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Microservice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96" y="520175"/>
            <a:ext cx="6869341" cy="429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46724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Microservice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51367"/>
            <a:ext cx="8267140" cy="376387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Different microservice “instances” will</a:t>
            </a:r>
          </a:p>
          <a:p>
            <a:pPr lvl="1"/>
            <a:r>
              <a:rPr lang="en-US" dirty="0" smtClean="0"/>
              <a:t>Use different implementation technology, e.g. Lambda, Elastic Beanstalk</a:t>
            </a:r>
          </a:p>
          <a:p>
            <a:pPr lvl="1"/>
            <a:r>
              <a:rPr lang="en-US" dirty="0" smtClean="0"/>
              <a:t>Use different databases, e.g. RDS, </a:t>
            </a:r>
            <a:r>
              <a:rPr lang="en-US" dirty="0" err="1" smtClean="0"/>
              <a:t>DynamoDB</a:t>
            </a:r>
            <a:r>
              <a:rPr lang="en-US" dirty="0" smtClean="0"/>
              <a:t>, S3, Neo4J</a:t>
            </a:r>
          </a:p>
          <a:p>
            <a:r>
              <a:rPr lang="en-US" dirty="0" smtClean="0"/>
              <a:t>The categories of microservices</a:t>
            </a:r>
          </a:p>
          <a:p>
            <a:pPr lvl="1"/>
            <a:r>
              <a:rPr lang="en-US" dirty="0" smtClean="0"/>
              <a:t>Base services that manage group of related resources, e.g. Product.</a:t>
            </a:r>
          </a:p>
          <a:p>
            <a:pPr lvl="1"/>
            <a:r>
              <a:rPr lang="en-US" dirty="0" smtClean="0"/>
              <a:t>Services that manage a group of related resources, and integrate with external cloud applications/APIs, e.g.</a:t>
            </a:r>
          </a:p>
          <a:p>
            <a:pPr lvl="2"/>
            <a:r>
              <a:rPr lang="en-US" dirty="0" smtClean="0"/>
              <a:t>Order Management </a:t>
            </a:r>
            <a:r>
              <a:rPr lang="en-US" dirty="0" smtClean="0">
                <a:sym typeface="Wingdings"/>
              </a:rPr>
              <a:t> FedEx</a:t>
            </a:r>
          </a:p>
          <a:p>
            <a:pPr lvl="2"/>
            <a:r>
              <a:rPr lang="en-US" dirty="0" smtClean="0">
                <a:sym typeface="Wingdings"/>
              </a:rPr>
              <a:t>People  Facebook</a:t>
            </a:r>
          </a:p>
          <a:p>
            <a:pPr lvl="1"/>
            <a:r>
              <a:rPr lang="en-US" dirty="0" smtClean="0">
                <a:sym typeface="Wingdings"/>
              </a:rPr>
              <a:t>Services that aggregate, compose and orchestrate multiple services into a new, microservice, </a:t>
            </a:r>
            <a:r>
              <a:rPr lang="en-US" dirty="0" err="1" smtClean="0">
                <a:sym typeface="Wingdings"/>
              </a:rPr>
              <a:t>e.g</a:t>
            </a:r>
            <a:endParaRPr lang="en-US" dirty="0" smtClean="0">
              <a:sym typeface="Wingdings"/>
            </a:endParaRPr>
          </a:p>
          <a:p>
            <a:pPr lvl="2"/>
            <a:r>
              <a:rPr lang="en-US" dirty="0" smtClean="0">
                <a:sym typeface="Wingdings"/>
              </a:rPr>
              <a:t>HR</a:t>
            </a:r>
          </a:p>
          <a:p>
            <a:pPr lvl="2"/>
            <a:r>
              <a:rPr lang="en-US" dirty="0" smtClean="0">
                <a:sym typeface="Wingdings"/>
              </a:rPr>
              <a:t>CRM</a:t>
            </a:r>
          </a:p>
          <a:p>
            <a:pPr lvl="1"/>
            <a:r>
              <a:rPr lang="en-US" dirty="0" smtClean="0">
                <a:sym typeface="Wingdings"/>
              </a:rPr>
              <a:t>Technical enabling services, e.g. text search, image management.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918043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br>
              <a:rPr lang="en-US" dirty="0" smtClean="0"/>
            </a:br>
            <a:r>
              <a:rPr lang="en-US" dirty="0" smtClean="0"/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26780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Introduction: Questions? Comments? Discussion?</a:t>
            </a:r>
          </a:p>
          <a:p>
            <a:r>
              <a:rPr lang="en-US" dirty="0" smtClean="0"/>
              <a:t>(Web) Application Basics</a:t>
            </a:r>
          </a:p>
          <a:p>
            <a:pPr lvl="1"/>
            <a:r>
              <a:rPr lang="en-US" dirty="0" smtClean="0"/>
              <a:t>Structure.</a:t>
            </a:r>
          </a:p>
          <a:p>
            <a:pPr lvl="1"/>
            <a:r>
              <a:rPr lang="en-US" dirty="0"/>
              <a:t>Application design methodologies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Model-View-Controller.</a:t>
            </a:r>
          </a:p>
          <a:p>
            <a:r>
              <a:rPr lang="en-US" dirty="0" smtClean="0"/>
              <a:t>Let’s Design an Application</a:t>
            </a:r>
          </a:p>
          <a:p>
            <a:pPr lvl="1"/>
            <a:r>
              <a:rPr lang="en-US" dirty="0" smtClean="0"/>
              <a:t>Data Model.</a:t>
            </a:r>
          </a:p>
          <a:p>
            <a:pPr lvl="1"/>
            <a:r>
              <a:rPr lang="en-US" dirty="0"/>
              <a:t>User Interface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Microservice Model.</a:t>
            </a:r>
          </a:p>
          <a:p>
            <a:pPr lvl="1"/>
            <a:r>
              <a:rPr lang="en-US" dirty="0" smtClean="0"/>
              <a:t>REST and Resource Model.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Assignment.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100119"/>
      </p:ext>
    </p:extLst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Representational State Transfer (REST)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People confuse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Various forms of RPC/messaging over HTTP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With REST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REST has six core tenets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Client/server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Stateless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Caching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Uniform Interface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Layered System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Code </a:t>
            </a:r>
            <a:r>
              <a:rPr lang="en-US" dirty="0">
                <a:solidFill>
                  <a:schemeClr val="bg2"/>
                </a:solidFill>
              </a:rPr>
              <a:t>on Demand </a:t>
            </a:r>
          </a:p>
        </p:txBody>
      </p:sp>
      <p:sp>
        <p:nvSpPr>
          <p:cNvPr id="4" name="Rectangle 3"/>
          <p:cNvSpPr/>
          <p:nvPr/>
        </p:nvSpPr>
        <p:spPr>
          <a:xfrm>
            <a:off x="2912076" y="2520766"/>
            <a:ext cx="628958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 smtClean="0"/>
              <a:t>HATEOAS: Hypertext as the Engine of Application State </a:t>
            </a:r>
            <a:r>
              <a:rPr lang="en-US" sz="1800" dirty="0" smtClean="0"/>
              <a:t>--</a:t>
            </a:r>
            <a:endParaRPr lang="en-US" sz="1800" dirty="0"/>
          </a:p>
          <a:p>
            <a:r>
              <a:rPr lang="en-US" sz="1800" dirty="0" smtClean="0">
                <a:solidFill>
                  <a:srgbClr val="252525"/>
                </a:solidFill>
              </a:rPr>
              <a:t>The </a:t>
            </a:r>
            <a:r>
              <a:rPr lang="en-US" sz="1800" dirty="0">
                <a:solidFill>
                  <a:srgbClr val="252525"/>
                </a:solidFill>
              </a:rPr>
              <a:t>principle is that a client interacts with a network application entirely through </a:t>
            </a:r>
            <a:r>
              <a:rPr lang="en-US" sz="1800" dirty="0">
                <a:solidFill>
                  <a:srgbClr val="0B0080"/>
                </a:solidFill>
                <a:hlinkClick r:id="rId2" tooltip="Hypermedia"/>
              </a:rPr>
              <a:t>hypermedia</a:t>
            </a:r>
            <a:r>
              <a:rPr lang="en-US" sz="1800" dirty="0">
                <a:solidFill>
                  <a:srgbClr val="252525"/>
                </a:solidFill>
              </a:rPr>
              <a:t> provided dynamically by application servers. A REST client needs no prior knowledge about how to interact with any particular application or server beyond a generic understanding of hypermedia.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7074883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05" y="996363"/>
            <a:ext cx="7480663" cy="34560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86" y="3082834"/>
            <a:ext cx="644434" cy="5627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31177" y="3645625"/>
            <a:ext cx="914400" cy="914400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latin typeface="+mn-lt"/>
              </a:rPr>
              <a:t>Web media (content) type, e.g.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t</a:t>
            </a:r>
            <a:r>
              <a:rPr lang="en-US" sz="1800" dirty="0" smtClean="0">
                <a:latin typeface="+mn-lt"/>
              </a:rPr>
              <a:t>ext/html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>
                <a:latin typeface="+mn-lt"/>
              </a:rPr>
              <a:t>a</a:t>
            </a:r>
            <a:r>
              <a:rPr lang="en-US" sz="1800" dirty="0" smtClean="0">
                <a:latin typeface="+mn-lt"/>
              </a:rPr>
              <a:t>pplication/</a:t>
            </a:r>
            <a:r>
              <a:rPr lang="en-US" sz="1800" dirty="0" err="1" smtClean="0">
                <a:latin typeface="+mn-lt"/>
              </a:rPr>
              <a:t>json</a:t>
            </a:r>
            <a:endParaRPr lang="en-US" sz="1800" dirty="0" smtClean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08" y="416431"/>
            <a:ext cx="3791252" cy="8741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8605" y="8196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latin typeface="+mn-lt"/>
              </a:rPr>
              <a:t>Accept type in headers.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endParaRPr lang="en-US" sz="1800" dirty="0" smtClean="0">
              <a:latin typeface="+mn-lt"/>
            </a:endParaRPr>
          </a:p>
        </p:txBody>
      </p:sp>
      <p:sp>
        <p:nvSpPr>
          <p:cNvPr id="8" name="Left Brace 7"/>
          <p:cNvSpPr/>
          <p:nvPr/>
        </p:nvSpPr>
        <p:spPr>
          <a:xfrm rot="5400000">
            <a:off x="4130433" y="1180346"/>
            <a:ext cx="438994" cy="1915886"/>
          </a:xfrm>
          <a:prstGeom prst="leftBrace">
            <a:avLst>
              <a:gd name="adj1" fmla="val 8333"/>
              <a:gd name="adj2" fmla="val 49918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345577" y="8196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Relative URL identifies “resource”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on the server. 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Server implementation maps abstract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resource to tangible “thing,” file, DB row, </a:t>
            </a:r>
            <a:r>
              <a:rPr lang="mr-IN" sz="1600" dirty="0" smtClean="0">
                <a:latin typeface="+mn-lt"/>
              </a:rPr>
              <a:t>…</a:t>
            </a:r>
            <a:endParaRPr lang="en-US" sz="1600" dirty="0" smtClean="0">
              <a:latin typeface="+mn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345577" y="1099068"/>
            <a:ext cx="1166949" cy="819724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351416" y="2185627"/>
            <a:ext cx="400594" cy="172159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211389" y="1826563"/>
            <a:ext cx="574766" cy="452846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157" y="308283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latin typeface="+mn-lt"/>
              </a:rPr>
              <a:t>Client may be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Browser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Mobile device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600" dirty="0" err="1" smtClean="0">
                <a:latin typeface="+mn-lt"/>
              </a:rPr>
              <a:t>Microservce</a:t>
            </a:r>
            <a:endParaRPr lang="en-US" sz="1600" dirty="0" smtClean="0">
              <a:latin typeface="+mn-lt"/>
            </a:endParaRP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mr-IN" sz="1600" dirty="0" smtClean="0">
                <a:latin typeface="+mn-lt"/>
              </a:rPr>
              <a:t>…</a:t>
            </a:r>
            <a:r>
              <a:rPr lang="en-US" sz="1600" dirty="0" smtClean="0">
                <a:latin typeface="+mn-lt"/>
              </a:rPr>
              <a:t> </a:t>
            </a:r>
            <a:r>
              <a:rPr lang="mr-IN" sz="1600" dirty="0" smtClean="0">
                <a:latin typeface="+mn-lt"/>
              </a:rPr>
              <a:t>…</a:t>
            </a:r>
            <a:endParaRPr lang="en-US" sz="16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108927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Tenets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6809"/>
            <a:ext cx="8267140" cy="372843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Client/Server (Obvious)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Stateless is a bit confusing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The server/service maintains </a:t>
            </a:r>
            <a:r>
              <a:rPr lang="en-US" i="1" dirty="0" smtClean="0"/>
              <a:t>resource</a:t>
            </a:r>
            <a:r>
              <a:rPr lang="en-US" dirty="0" smtClean="0"/>
              <a:t> state, e.g. Customer and Agent info.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The </a:t>
            </a:r>
            <a:r>
              <a:rPr lang="en-US" i="1" dirty="0" smtClean="0"/>
              <a:t>conversation</a:t>
            </a:r>
            <a:r>
              <a:rPr lang="en-US" dirty="0" smtClean="0"/>
              <a:t> is stateless. The client provides all conversation state needed for an API invocation. For example,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err="1" smtClean="0"/>
              <a:t>customerCursor.next</a:t>
            </a:r>
            <a:r>
              <a:rPr lang="en-US" dirty="0" smtClean="0"/>
              <a:t>(10) requires the </a:t>
            </a:r>
            <a:r>
              <a:rPr lang="en-US" i="1" dirty="0" smtClean="0"/>
              <a:t>server</a:t>
            </a:r>
            <a:r>
              <a:rPr lang="en-US" dirty="0" smtClean="0"/>
              <a:t> to remember the client’s position in the iteration through the set.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 </a:t>
            </a:r>
            <a:r>
              <a:rPr lang="en-US" i="1" dirty="0" smtClean="0"/>
              <a:t>stateless</a:t>
            </a:r>
            <a:r>
              <a:rPr lang="en-US" dirty="0" smtClean="0"/>
              <a:t> call is </a:t>
            </a:r>
            <a:r>
              <a:rPr lang="en-US" dirty="0" err="1" smtClean="0"/>
              <a:t>customerCollection.next</a:t>
            </a:r>
            <a:r>
              <a:rPr lang="en-US" dirty="0" smtClean="0"/>
              <a:t>(“Bob”, 10). Basically, the client passes the cursor position to the server.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Caching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The web has significant caching (in browser, CDNs, …)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The resource provider must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Consider caching policies in application design.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Explicitly set control fields to tell clients and intermediaries what to cache/when.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endParaRPr lang="en-US" dirty="0" smtClean="0"/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11323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Tenets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583970"/>
            <a:ext cx="8267140" cy="409435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Uniform </a:t>
            </a:r>
            <a:r>
              <a:rPr lang="en-US" dirty="0" smtClean="0"/>
              <a:t>Interface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Identify/locate resources using URIs/URLs.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A fixed set of “methods” on resources.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err="1" smtClean="0"/>
              <a:t>myResource.deposit</a:t>
            </a:r>
            <a:r>
              <a:rPr lang="en-US" dirty="0" smtClean="0"/>
              <a:t>(21.13) is not allowed.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The calls are</a:t>
            </a:r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Get</a:t>
            </a:r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Post</a:t>
            </a:r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Put</a:t>
            </a:r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Delete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Self-defining MIME types (Text, JSON, XML, …).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u="sng" dirty="0" smtClean="0"/>
              <a:t>Default web application for using the API.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URL/URI for relationship/association.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Layered </a:t>
            </a:r>
            <a:r>
              <a:rPr lang="en-US" dirty="0" smtClean="0"/>
              <a:t>System: Client cannot tell if connected to the server or an intermediary performing value added functions, e.g.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Load balancing.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Security.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err="1" smtClean="0"/>
              <a:t>Idempotency</a:t>
            </a:r>
            <a:r>
              <a:rPr lang="en-US" dirty="0" smtClean="0"/>
              <a:t>.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Code on Demand </a:t>
            </a:r>
            <a:r>
              <a:rPr lang="en-US" dirty="0" smtClean="0"/>
              <a:t>(optional): Resource Get can deliver helper code, e.g.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JavaScript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Applets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25224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URL and Methods (not </a:t>
            </a:r>
            <a:r>
              <a:rPr lang="en-US" i="1" dirty="0" smtClean="0"/>
              <a:t>normative)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50605"/>
            <a:ext cx="8267140" cy="3664639"/>
          </a:xfrm>
        </p:spPr>
        <p:txBody>
          <a:bodyPr>
            <a:normAutofit/>
          </a:bodyPr>
          <a:lstStyle/>
          <a:p>
            <a:r>
              <a:rPr lang="en-US" dirty="0" smtClean="0"/>
              <a:t>Collection/Set: /customers</a:t>
            </a:r>
          </a:p>
          <a:p>
            <a:pPr lvl="1"/>
            <a:r>
              <a:rPr lang="en-US" dirty="0" smtClean="0"/>
              <a:t>POST: Create a new customer</a:t>
            </a:r>
          </a:p>
          <a:p>
            <a:pPr lvl="1"/>
            <a:r>
              <a:rPr lang="en-US" dirty="0" smtClean="0"/>
              <a:t>GET: Return all customers, and implement</a:t>
            </a:r>
          </a:p>
          <a:p>
            <a:pPr lvl="2"/>
            <a:r>
              <a:rPr lang="en-US" dirty="0" smtClean="0"/>
              <a:t>Query</a:t>
            </a:r>
          </a:p>
          <a:p>
            <a:pPr lvl="2"/>
            <a:r>
              <a:rPr lang="en-US" dirty="0" smtClean="0"/>
              <a:t>Pagination</a:t>
            </a:r>
          </a:p>
          <a:p>
            <a:r>
              <a:rPr lang="en-US" dirty="0" smtClean="0"/>
              <a:t>Specific Instance: /customers/dff9 (dff9 is a unique, primary key)</a:t>
            </a:r>
          </a:p>
          <a:p>
            <a:pPr lvl="1"/>
            <a:r>
              <a:rPr lang="en-US" dirty="0" smtClean="0"/>
              <a:t>GET: Some or all fields.</a:t>
            </a:r>
          </a:p>
          <a:p>
            <a:pPr lvl="1"/>
            <a:r>
              <a:rPr lang="en-US" dirty="0" smtClean="0"/>
              <a:t>PUT: Update some or all fields.</a:t>
            </a:r>
          </a:p>
          <a:p>
            <a:pPr lvl="1"/>
            <a:r>
              <a:rPr lang="en-US" dirty="0" smtClean="0"/>
              <a:t>DELETE: Delete the specific customer.</a:t>
            </a:r>
          </a:p>
          <a:p>
            <a:r>
              <a:rPr lang="en-US" dirty="0" smtClean="0"/>
              <a:t>Relationships:</a:t>
            </a:r>
          </a:p>
          <a:p>
            <a:pPr lvl="1"/>
            <a:r>
              <a:rPr lang="en-US" dirty="0" smtClean="0"/>
              <a:t>Set: /customers/dff9/orders</a:t>
            </a:r>
          </a:p>
          <a:p>
            <a:pPr lvl="1"/>
            <a:r>
              <a:rPr lang="en-US" dirty="0" smtClean="0"/>
              <a:t>Instance: /customers/dff9/orders/21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224365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 Response Codes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21154" y="832644"/>
          <a:ext cx="6152697" cy="24566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2940"/>
                <a:gridCol w="1228009"/>
                <a:gridCol w="3941748"/>
              </a:tblGrid>
              <a:tr h="3103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Operation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HTTP Request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HTTP Response Codes Supported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6723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READ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200 - OK with message body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204 - OK no message body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206 - OK with partial message body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9133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CREATE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POST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201 - Resource created (Operation Complete)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202 - Resource accepted (Operation Pending)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9133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UPDATE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202 - Accepted (Operation Pending)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204 - Success (Operation Complete)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9133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DELETE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DELETE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202 - Accepted (Operation Pending)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204 - Success (Operation Complete)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33400" y="3394720"/>
            <a:ext cx="67818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ea typeface="ヒラギノ角ゴ Pro W3"/>
                <a:cs typeface="Times New Roman" panose="02020603050405020304" pitchFamily="18" charset="0"/>
              </a:rPr>
              <a:t>Examples of Link </a:t>
            </a:r>
            <a:r>
              <a:rPr lang="en-US" sz="1400" dirty="0" smtClean="0">
                <a:solidFill>
                  <a:srgbClr val="000000"/>
                </a:solidFill>
                <a:latin typeface="Helvetica" panose="020B0604020202020204" pitchFamily="34" charset="0"/>
                <a:ea typeface="ヒラギノ角ゴ Pro W3"/>
                <a:cs typeface="Times New Roman" panose="02020603050405020304" pitchFamily="18" charset="0"/>
              </a:rPr>
              <a:t>Headers in HTTP response:</a:t>
            </a:r>
            <a:endParaRPr lang="en-US" sz="1400" dirty="0">
              <a:solidFill>
                <a:srgbClr val="000000"/>
              </a:solidFill>
              <a:latin typeface="Helvetica" panose="020B0604020202020204" pitchFamily="34" charset="0"/>
              <a:ea typeface="ヒラギノ角ゴ Pro W3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ea typeface="ヒラギノ角ゴ Pro W3"/>
                <a:cs typeface="Times New Roman" panose="02020603050405020304" pitchFamily="18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SimSun" panose="02010600030101010101" pitchFamily="2" charset="-122"/>
              </a:rPr>
              <a:t>Link: &lt;http://api/jobs/j1&gt;;rel=monitor;title="update profile"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Courier New" panose="02070309020205020404" pitchFamily="49" charset="0"/>
                <a:ea typeface="SimSun" panose="02010600030101010101" pitchFamily="2" charset="-122"/>
              </a:rPr>
              <a:t>Link: &lt;http://api/reports/r1&gt;;rel=summary;title=”access report”</a:t>
            </a:r>
            <a:r>
              <a:rPr lang="en-US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6737350" y="1847850"/>
            <a:ext cx="1193800" cy="13970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737350" y="2533650"/>
            <a:ext cx="1931342" cy="1384300"/>
          </a:xfrm>
          <a:custGeom>
            <a:avLst/>
            <a:gdLst>
              <a:gd name="connsiteX0" fmla="*/ 1219200 w 1931342"/>
              <a:gd name="connsiteY0" fmla="*/ 0 h 1384300"/>
              <a:gd name="connsiteX1" fmla="*/ 1879600 w 1931342"/>
              <a:gd name="connsiteY1" fmla="*/ 577850 h 1384300"/>
              <a:gd name="connsiteX2" fmla="*/ 0 w 1931342"/>
              <a:gd name="connsiteY2" fmla="*/ 1384300 h 138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1342" h="1384300">
                <a:moveTo>
                  <a:pt x="1219200" y="0"/>
                </a:moveTo>
                <a:cubicBezTo>
                  <a:pt x="1651000" y="173566"/>
                  <a:pt x="2082800" y="347133"/>
                  <a:pt x="1879600" y="577850"/>
                </a:cubicBezTo>
                <a:cubicBezTo>
                  <a:pt x="1676400" y="808567"/>
                  <a:pt x="838200" y="1096433"/>
                  <a:pt x="0" y="1384300"/>
                </a:cubicBezTo>
              </a:path>
            </a:pathLst>
          </a:custGeom>
          <a:noFill/>
          <a:ln>
            <a:solidFill>
              <a:srgbClr val="FF0000"/>
            </a:solidFill>
            <a:tailEnd type="arrow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37350" y="13335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solidFill>
                  <a:srgbClr val="FF0000"/>
                </a:solidFill>
                <a:latin typeface="+mn-lt"/>
              </a:rPr>
              <a:t>202 means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FF0000"/>
                </a:solidFill>
                <a:latin typeface="+mn-lt"/>
              </a:rPr>
              <a:t>Your request went </a:t>
            </a:r>
            <a:r>
              <a:rPr lang="en-US" sz="1400" dirty="0" err="1" smtClean="0">
                <a:solidFill>
                  <a:srgbClr val="FF0000"/>
                </a:solidFill>
                <a:latin typeface="+mn-lt"/>
              </a:rPr>
              <a:t>asynch</a:t>
            </a:r>
            <a:r>
              <a:rPr lang="en-US" sz="1400" dirty="0" smtClean="0">
                <a:solidFill>
                  <a:srgbClr val="FF0000"/>
                </a:solidFill>
                <a:latin typeface="+mn-lt"/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FF0000"/>
                </a:solidFill>
                <a:latin typeface="+mn-lt"/>
              </a:rPr>
              <a:t>The HTTP header Link</a:t>
            </a:r>
            <a:br>
              <a:rPr lang="en-US" sz="1400" dirty="0" smtClean="0">
                <a:solidFill>
                  <a:srgbClr val="FF0000"/>
                </a:solidFill>
                <a:latin typeface="+mn-lt"/>
              </a:rPr>
            </a:br>
            <a:r>
              <a:rPr lang="en-US" sz="1400" dirty="0" smtClean="0">
                <a:solidFill>
                  <a:srgbClr val="FF0000"/>
                </a:solidFill>
                <a:latin typeface="+mn-lt"/>
              </a:rPr>
              <a:t>is where to poll for </a:t>
            </a:r>
            <a:r>
              <a:rPr lang="en-US" sz="1400" dirty="0" err="1" smtClean="0">
                <a:solidFill>
                  <a:srgbClr val="FF0000"/>
                </a:solidFill>
                <a:latin typeface="+mn-lt"/>
              </a:rPr>
              <a:t>rsp</a:t>
            </a:r>
            <a:r>
              <a:rPr lang="en-US" sz="1400" dirty="0" smtClean="0">
                <a:solidFill>
                  <a:srgbClr val="FF0000"/>
                </a:solidFill>
                <a:latin typeface="+mn-lt"/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u="sng" dirty="0" smtClean="0">
                <a:solidFill>
                  <a:srgbClr val="FF0000"/>
                </a:solidFill>
                <a:latin typeface="+mn-lt"/>
              </a:rPr>
              <a:t>We will cover later.</a:t>
            </a:r>
          </a:p>
        </p:txBody>
      </p:sp>
    </p:spTree>
    <p:extLst>
      <p:ext uri="{BB962C8B-B14F-4D97-AF65-F5344CB8AC3E}">
        <p14:creationId xmlns:p14="http://schemas.microsoft.com/office/powerpoint/2010/main" val="112906766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(Some) Failure Response Code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000027"/>
              </p:ext>
            </p:extLst>
          </p:nvPr>
        </p:nvGraphicFramePr>
        <p:xfrm>
          <a:off x="506545" y="662523"/>
          <a:ext cx="7848283" cy="38710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24498"/>
                <a:gridCol w="5023785"/>
              </a:tblGrid>
              <a:tr h="4301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Error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Response Code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3011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Invalid Parameter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400 - Invalid parameter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3011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Authentication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401 - Authentication failure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3011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Permission Denied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403 - Permission denied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3011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Not Found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404 - Resource not found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3011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Invalid Request Method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405 - Invalid request method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3011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ヒラギノ角ゴ Pro W3"/>
                          <a:cs typeface="Times New Roman" panose="02020603050405020304" pitchFamily="18" charset="0"/>
                        </a:rPr>
                        <a:t>Unprecessable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ヒラギノ角ゴ Pro W3"/>
                          <a:cs typeface="Times New Roman" panose="02020603050405020304" pitchFamily="18" charset="0"/>
                        </a:rPr>
                        <a:t> Entity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ヒラギノ角ゴ Pro W3"/>
                          <a:cs typeface="Times New Roman" panose="02020603050405020304" pitchFamily="18" charset="0"/>
                        </a:rPr>
                        <a:t>422 </a:t>
                      </a:r>
                      <a:r>
                        <a:rPr lang="mr-IN" sz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ヒラギノ角ゴ Pro W3"/>
                          <a:cs typeface="Times New Roman" panose="02020603050405020304" pitchFamily="18" charset="0"/>
                        </a:rPr>
                        <a:t>–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ヒラギノ角ゴ Pro W3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ヒラギノ角ゴ Pro W3"/>
                          <a:cs typeface="Times New Roman" panose="02020603050405020304" pitchFamily="18" charset="0"/>
                        </a:rPr>
                        <a:t>Unprocessable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ヒラギノ角ゴ Pro W3"/>
                          <a:cs typeface="Times New Roman" panose="02020603050405020304" pitchFamily="18" charset="0"/>
                        </a:rPr>
                        <a:t> Entity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3011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Internal Server Error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500 - Internal Server Error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43011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Service Unavailable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503 - Service Unavailable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ヒラギノ角ゴ Pro W3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47575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documents.lucidchart.com/documents/fed86d02-ce6d-4104-bf07-4f610c6c5dfe/pages/cCyvtPH9iU0u?a=823&amp;x=846&amp;y=40&amp;w=476&amp;h=440&amp;store=1&amp;accept=image%2F*&amp;auth=LCA%207ff1e12f6d6827f16fd61bede9b085edccd03791-ts%3D15051442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46" y="390071"/>
            <a:ext cx="2225395" cy="205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HATEOAS Response Format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7" y="2358172"/>
            <a:ext cx="7301023" cy="2259157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348041" y="637954"/>
            <a:ext cx="6562043" cy="2970028"/>
          </a:xfrm>
        </p:spPr>
        <p:txBody>
          <a:bodyPr/>
          <a:lstStyle/>
          <a:p>
            <a:r>
              <a:rPr lang="en-US" dirty="0" smtClean="0"/>
              <a:t>Relationships</a:t>
            </a:r>
          </a:p>
          <a:p>
            <a:pPr lvl="1"/>
            <a:r>
              <a:rPr lang="en-US" dirty="0" smtClean="0"/>
              <a:t>Return/Send a URL </a:t>
            </a:r>
            <a:r>
              <a:rPr lang="en-US" i="1" dirty="0" smtClean="0"/>
              <a:t>link</a:t>
            </a:r>
            <a:r>
              <a:rPr lang="en-US" dirty="0" smtClean="0"/>
              <a:t> to the related resource.</a:t>
            </a:r>
          </a:p>
          <a:p>
            <a:pPr lvl="1"/>
            <a:r>
              <a:rPr lang="en-US" dirty="0" smtClean="0"/>
              <a:t>Not the piece of data that is part of the link.</a:t>
            </a:r>
          </a:p>
          <a:p>
            <a:r>
              <a:rPr lang="en-US" dirty="0" smtClean="0"/>
              <a:t>Returning some of the data and a link is OK.</a:t>
            </a:r>
          </a:p>
          <a:p>
            <a:r>
              <a:rPr lang="en-US" dirty="0" smtClean="0"/>
              <a:t>There is no single, agreed best practice, but</a:t>
            </a:r>
            <a:br>
              <a:rPr lang="en-US" dirty="0" smtClean="0"/>
            </a:br>
            <a:r>
              <a:rPr lang="en-US" dirty="0" smtClean="0"/>
              <a:t>most good implementations do some version of this pattern.</a:t>
            </a:r>
          </a:p>
          <a:p>
            <a:r>
              <a:rPr lang="en-US" dirty="0" smtClean="0"/>
              <a:t>There are some standard link types, but not </a:t>
            </a:r>
            <a:r>
              <a:rPr lang="en-US" dirty="0"/>
              <a:t>all apply.</a:t>
            </a:r>
            <a:br>
              <a:rPr lang="en-US" dirty="0"/>
            </a:br>
            <a:r>
              <a:rPr lang="en-US" dirty="0" smtClean="0"/>
              <a:t>(https</a:t>
            </a:r>
            <a:r>
              <a:rPr lang="en-US" dirty="0"/>
              <a:t>://</a:t>
            </a:r>
            <a:r>
              <a:rPr lang="en-US" dirty="0" err="1" smtClean="0"/>
              <a:t>www.iana.org</a:t>
            </a:r>
            <a:r>
              <a:rPr lang="en-US" dirty="0" smtClean="0"/>
              <a:t>/assignments/link-relations/link-</a:t>
            </a:r>
            <a:r>
              <a:rPr lang="en-US" dirty="0" err="1" smtClean="0"/>
              <a:t>relations.xhtml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60889"/>
      </p:ext>
    </p:extLst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31312"/>
            <a:ext cx="3999470" cy="3783932"/>
          </a:xfrm>
        </p:spPr>
        <p:txBody>
          <a:bodyPr/>
          <a:lstStyle/>
          <a:p>
            <a:r>
              <a:rPr lang="en-US" dirty="0" smtClean="0"/>
              <a:t>In a Customer</a:t>
            </a:r>
          </a:p>
          <a:p>
            <a:pPr lvl="1"/>
            <a:r>
              <a:rPr lang="en-US" dirty="0" smtClean="0"/>
              <a:t>The address ID</a:t>
            </a:r>
          </a:p>
          <a:p>
            <a:pPr lvl="1"/>
            <a:r>
              <a:rPr lang="en-US" dirty="0" smtClean="0"/>
              <a:t>Is actually a </a:t>
            </a:r>
            <a:r>
              <a:rPr lang="en-US" i="1" dirty="0" smtClean="0"/>
              <a:t>link</a:t>
            </a:r>
            <a:endParaRPr lang="en-US" dirty="0" smtClean="0"/>
          </a:p>
          <a:p>
            <a:pPr lvl="1"/>
            <a:r>
              <a:rPr lang="en-US" dirty="0" smtClean="0"/>
              <a:t>Into another set of </a:t>
            </a:r>
            <a:r>
              <a:rPr lang="en-US" i="1" dirty="0" smtClean="0"/>
              <a:t>resources</a:t>
            </a:r>
          </a:p>
          <a:p>
            <a:r>
              <a:rPr lang="en-US" dirty="0" smtClean="0"/>
              <a:t>Resolving the link would require</a:t>
            </a:r>
          </a:p>
          <a:p>
            <a:pPr lvl="1"/>
            <a:r>
              <a:rPr lang="en-US" dirty="0" smtClean="0"/>
              <a:t>Non-hypertext/web</a:t>
            </a:r>
          </a:p>
          <a:p>
            <a:pPr lvl="1"/>
            <a:r>
              <a:rPr lang="en-US" dirty="0" smtClean="0"/>
              <a:t>Side knowledge</a:t>
            </a:r>
          </a:p>
          <a:p>
            <a:pPr lvl="1"/>
            <a:r>
              <a:rPr lang="en-US" dirty="0" smtClean="0"/>
              <a:t>And violate HATEOAS</a:t>
            </a:r>
          </a:p>
          <a:p>
            <a:pPr lvl="1"/>
            <a:r>
              <a:rPr lang="en-US" dirty="0" smtClean="0"/>
              <a:t>And forces some out-of-band</a:t>
            </a:r>
            <a:br>
              <a:rPr lang="en-US" dirty="0" smtClean="0"/>
            </a:br>
            <a:r>
              <a:rPr lang="en-US" dirty="0" smtClean="0"/>
              <a:t>documentation/info.</a:t>
            </a:r>
          </a:p>
          <a:p>
            <a:pPr lvl="1"/>
            <a:endParaRPr lang="en-US" dirty="0"/>
          </a:p>
          <a:p>
            <a:r>
              <a:rPr lang="en-US" dirty="0" smtClean="0"/>
              <a:t>Instead, return links as links.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305" y="296562"/>
            <a:ext cx="5546011" cy="1670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922" y="2446638"/>
            <a:ext cx="5622685" cy="192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42770"/>
      </p:ext>
    </p:extLst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Several Patterns, for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706"/>
            <a:ext cx="4942019" cy="19263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0641"/>
            <a:ext cx="7346962" cy="15050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696" y="322064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Data </a:t>
            </a:r>
            <a:r>
              <a:rPr lang="en-US" sz="2000" smtClean="0">
                <a:latin typeface="+mn-lt"/>
              </a:rPr>
              <a:t>fields followed by links section.</a:t>
            </a:r>
            <a:endParaRPr lang="en-US" sz="2000" dirty="0" err="1" smtClean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496" y="50300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latin typeface="+mn-lt"/>
              </a:rPr>
              <a:t>Simple</a:t>
            </a:r>
            <a:endParaRPr lang="en-US" sz="2000" dirty="0" smtClean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559" y="441400"/>
            <a:ext cx="4680495" cy="27792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20572" y="7137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Link with Resource Expansion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61523" y="2012505"/>
            <a:ext cx="3857395" cy="318803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39934" y="1396401"/>
            <a:ext cx="4182790" cy="1429177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4274161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Questions?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Comments?</a:t>
            </a:r>
            <a:br>
              <a:rPr lang="en-US" sz="2000" dirty="0" smtClean="0"/>
            </a:br>
            <a:r>
              <a:rPr lang="en-US" sz="2000" dirty="0" smtClean="0"/>
              <a:t>Discussion?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3469160"/>
      </p:ext>
    </p:extLst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Pagination/Iteration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Consider the web method GET on</a:t>
            </a:r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customers?lastname</a:t>
            </a:r>
            <a:r>
              <a:rPr lang="en-US" dirty="0" smtClean="0"/>
              <a:t>=Smith</a:t>
            </a:r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tvshows?year</a:t>
            </a:r>
            <a:r>
              <a:rPr lang="en-US" dirty="0" smtClean="0"/>
              <a:t>=2016</a:t>
            </a:r>
          </a:p>
          <a:p>
            <a:r>
              <a:rPr lang="en-US" dirty="0" smtClean="0"/>
              <a:t>The result set could be thousands or millions of “records.”</a:t>
            </a:r>
          </a:p>
          <a:p>
            <a:r>
              <a:rPr lang="en-US" dirty="0" smtClean="0"/>
              <a:t>The application should not/cannot return all records at once</a:t>
            </a:r>
          </a:p>
          <a:p>
            <a:pPr lvl="1"/>
            <a:r>
              <a:rPr lang="en-US" dirty="0" smtClean="0"/>
              <a:t>Network/connection timeouts.</a:t>
            </a:r>
          </a:p>
          <a:p>
            <a:pPr lvl="1"/>
            <a:r>
              <a:rPr lang="en-US" dirty="0" smtClean="0"/>
              <a:t>Overwhelm the client runtime with data and data processing.</a:t>
            </a:r>
          </a:p>
          <a:p>
            <a:pPr lvl="1"/>
            <a:r>
              <a:rPr lang="en-US" dirty="0" smtClean="0"/>
              <a:t>Give the user a chance to realize</a:t>
            </a:r>
          </a:p>
          <a:p>
            <a:pPr lvl="2"/>
            <a:r>
              <a:rPr lang="en-US" dirty="0" smtClean="0"/>
              <a:t>That they asked the “wrong question”</a:t>
            </a:r>
          </a:p>
          <a:p>
            <a:pPr lvl="2"/>
            <a:r>
              <a:rPr lang="en-US" dirty="0" smtClean="0"/>
              <a:t>And submit a refined query.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923488"/>
      </p:ext>
    </p:extLst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Solution is Iterator/Cursor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818" y="842838"/>
            <a:ext cx="4133846" cy="2171313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532737" y="1318588"/>
            <a:ext cx="41267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8010" y="101409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latin typeface="+mn-lt"/>
              </a:rPr>
              <a:t>GET /</a:t>
            </a:r>
            <a:r>
              <a:rPr lang="en-US" sz="1400" dirty="0" err="1" smtClean="0">
                <a:latin typeface="+mn-lt"/>
              </a:rPr>
              <a:t>customers?name</a:t>
            </a:r>
            <a:r>
              <a:rPr lang="en-US" sz="1400" dirty="0" smtClean="0">
                <a:latin typeface="+mn-lt"/>
              </a:rPr>
              <a:t>=</a:t>
            </a:r>
            <a:r>
              <a:rPr lang="en-US" sz="1400" dirty="0" err="1" smtClean="0">
                <a:latin typeface="+mn-lt"/>
              </a:rPr>
              <a:t>bob&amp;limit</a:t>
            </a:r>
            <a:r>
              <a:rPr lang="en-US" sz="1400" dirty="0" smtClean="0">
                <a:latin typeface="+mn-lt"/>
              </a:rPr>
              <a:t>=10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32736" y="1472619"/>
            <a:ext cx="41267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32737" y="2683570"/>
            <a:ext cx="41267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78010" y="237907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latin typeface="+mn-lt"/>
              </a:rPr>
              <a:t>GET /</a:t>
            </a:r>
            <a:r>
              <a:rPr lang="en-US" sz="1400" dirty="0" err="1" smtClean="0">
                <a:latin typeface="+mn-lt"/>
              </a:rPr>
              <a:t>customers?”get</a:t>
            </a:r>
            <a:r>
              <a:rPr lang="en-US" sz="1400" dirty="0" smtClean="0">
                <a:latin typeface="+mn-lt"/>
              </a:rPr>
              <a:t> next 10”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32736" y="2837601"/>
            <a:ext cx="41267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57364" y="158761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is-IS" sz="1800" dirty="0" smtClean="0">
                <a:latin typeface="+mn-lt"/>
              </a:rPr>
              <a:t>… ...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is-IS" sz="1800" dirty="0" smtClean="0">
                <a:latin typeface="+mn-lt"/>
              </a:rPr>
              <a:t>... ...</a:t>
            </a:r>
            <a:endParaRPr lang="en-US" sz="1800" dirty="0" smtClean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67293" y="364342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800" dirty="0" smtClean="0">
                <a:latin typeface="+mn-lt"/>
              </a:rPr>
              <a:t>But this </a:t>
            </a:r>
            <a:r>
              <a:rPr lang="en-US" sz="2800" smtClean="0">
                <a:latin typeface="+mn-lt"/>
              </a:rPr>
              <a:t>requires conversation state!</a:t>
            </a:r>
            <a:endParaRPr lang="en-US" sz="28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3135640"/>
      </p:ext>
    </p:extLst>
  </p:cSld>
  <p:clrMapOvr>
    <a:masterClrMapping/>
  </p:clrMapOvr>
  <p:transition spd="med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Solution is Iterator/Cursor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014152"/>
            <a:ext cx="8267140" cy="154194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From “where we left off </a:t>
            </a:r>
            <a:r>
              <a:rPr lang="is-IS" dirty="0" smtClean="0"/>
              <a:t>…”</a:t>
            </a:r>
          </a:p>
          <a:p>
            <a:pPr lvl="1"/>
            <a:r>
              <a:rPr lang="is-IS" dirty="0" smtClean="0"/>
              <a:t>Requires client specific state held between requests, which violates</a:t>
            </a:r>
          </a:p>
          <a:p>
            <a:pPr lvl="1"/>
            <a:r>
              <a:rPr lang="is-IS" dirty="0" smtClean="0"/>
              <a:t>The REST tenet of “stateless.”</a:t>
            </a:r>
          </a:p>
          <a:p>
            <a:r>
              <a:rPr lang="is-IS" dirty="0" smtClean="0"/>
              <a:t>The benefits of stateless are</a:t>
            </a:r>
          </a:p>
          <a:p>
            <a:pPr lvl="1"/>
            <a:r>
              <a:rPr lang="is-IS" dirty="0" smtClean="0"/>
              <a:t>Not holding server resources (cursors, memory, ...) for millions of clients for several seconds/client.</a:t>
            </a:r>
          </a:p>
          <a:p>
            <a:pPr lvl="1"/>
            <a:r>
              <a:rPr lang="is-IS" dirty="0" smtClean="0"/>
              <a:t>Exploits the computing and storage of millions of client “computers.”</a:t>
            </a:r>
          </a:p>
          <a:p>
            <a:pPr lvl="1"/>
            <a:r>
              <a:rPr lang="is-IS" dirty="0" smtClean="0"/>
              <a:t>And Lambda functions are STATELESS by definition. </a:t>
            </a:r>
            <a:r>
              <a:rPr lang="is-IS" b="1" u="sng" dirty="0" smtClean="0"/>
              <a:t>So, you have to do it.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818" y="842838"/>
            <a:ext cx="4133846" cy="2171313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532737" y="1318588"/>
            <a:ext cx="41267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8010" y="101409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latin typeface="+mn-lt"/>
              </a:rPr>
              <a:t>GET /</a:t>
            </a:r>
            <a:r>
              <a:rPr lang="en-US" sz="1400" dirty="0" err="1" smtClean="0">
                <a:latin typeface="+mn-lt"/>
              </a:rPr>
              <a:t>customers?name</a:t>
            </a:r>
            <a:r>
              <a:rPr lang="en-US" sz="1400" dirty="0" smtClean="0">
                <a:latin typeface="+mn-lt"/>
              </a:rPr>
              <a:t>=</a:t>
            </a:r>
            <a:r>
              <a:rPr lang="en-US" sz="1400" dirty="0" err="1" smtClean="0">
                <a:latin typeface="+mn-lt"/>
              </a:rPr>
              <a:t>bob&amp;limit</a:t>
            </a:r>
            <a:r>
              <a:rPr lang="en-US" sz="1400" dirty="0" smtClean="0">
                <a:latin typeface="+mn-lt"/>
              </a:rPr>
              <a:t>=10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32736" y="1472619"/>
            <a:ext cx="41267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32737" y="2198540"/>
            <a:ext cx="41267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78010" y="189404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latin typeface="+mn-lt"/>
              </a:rPr>
              <a:t>GET /</a:t>
            </a:r>
            <a:r>
              <a:rPr lang="en-US" sz="1400" dirty="0" err="1" smtClean="0">
                <a:latin typeface="+mn-lt"/>
              </a:rPr>
              <a:t>customers?”get</a:t>
            </a:r>
            <a:r>
              <a:rPr lang="en-US" sz="1400" dirty="0" smtClean="0">
                <a:latin typeface="+mn-lt"/>
              </a:rPr>
              <a:t> next 10”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32736" y="2352571"/>
            <a:ext cx="41267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104735" y="2198540"/>
            <a:ext cx="2862471" cy="1540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5653377" y="580446"/>
            <a:ext cx="2798860" cy="892174"/>
          </a:xfrm>
          <a:prstGeom prst="wedgeRoundRectCallout">
            <a:avLst>
              <a:gd name="adj1" fmla="val -94"/>
              <a:gd name="adj2" fmla="val 145479"/>
              <a:gd name="adj3" fmla="val 16667"/>
            </a:avLst>
          </a:prstGeom>
          <a:solidFill>
            <a:srgbClr val="FF0000"/>
          </a:solidFill>
          <a:ln w="25400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From</a:t>
            </a:r>
            <a:br>
              <a:rPr lang="en-US" sz="1800" dirty="0" smtClean="0">
                <a:solidFill>
                  <a:schemeClr val="tx2"/>
                </a:solidFill>
                <a:latin typeface="+mn-lt"/>
              </a:rPr>
            </a:b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“where we left off”</a:t>
            </a:r>
          </a:p>
          <a:p>
            <a:pPr algn="ctr">
              <a:spcBef>
                <a:spcPts val="30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2"/>
                </a:solidFill>
                <a:latin typeface="+mn-lt"/>
              </a:rPr>
              <a:t>i</a:t>
            </a: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s “state.”</a:t>
            </a:r>
          </a:p>
        </p:txBody>
      </p:sp>
    </p:spTree>
    <p:extLst>
      <p:ext uri="{BB962C8B-B14F-4D97-AF65-F5344CB8AC3E}">
        <p14:creationId xmlns:p14="http://schemas.microsoft.com/office/powerpoint/2010/main" val="1196193840"/>
      </p:ext>
    </p:extLst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SQL</a:t>
            </a:r>
          </a:p>
          <a:p>
            <a:pPr lvl="1"/>
            <a:r>
              <a:rPr lang="en-US" dirty="0" smtClean="0"/>
              <a:t>URLs</a:t>
            </a:r>
          </a:p>
          <a:p>
            <a:pPr lvl="2"/>
            <a:r>
              <a:rPr lang="en-US" dirty="0" smtClean="0"/>
              <a:t>GET /</a:t>
            </a:r>
            <a:r>
              <a:rPr lang="en-US" dirty="0" err="1" smtClean="0"/>
              <a:t>customers?name</a:t>
            </a:r>
            <a:r>
              <a:rPr lang="en-US" dirty="0" smtClean="0"/>
              <a:t>=</a:t>
            </a:r>
            <a:r>
              <a:rPr lang="en-US" dirty="0" err="1" smtClean="0"/>
              <a:t>Bob&amp;limit</a:t>
            </a:r>
            <a:r>
              <a:rPr lang="en-US" dirty="0" smtClean="0"/>
              <a:t>=10.</a:t>
            </a:r>
          </a:p>
          <a:p>
            <a:pPr lvl="2"/>
            <a:r>
              <a:rPr lang="en-US" dirty="0" smtClean="0"/>
              <a:t>GET /</a:t>
            </a:r>
            <a:r>
              <a:rPr lang="en-US" dirty="0" err="1" smtClean="0"/>
              <a:t>customers?name</a:t>
            </a:r>
            <a:r>
              <a:rPr lang="en-US" dirty="0" smtClean="0"/>
              <a:t>=</a:t>
            </a:r>
            <a:r>
              <a:rPr lang="en-US" dirty="0" err="1" smtClean="0"/>
              <a:t>Bob&amp;limit</a:t>
            </a:r>
            <a:r>
              <a:rPr lang="en-US" dirty="0" smtClean="0"/>
              <a:t>=10&amp;offset=10</a:t>
            </a:r>
          </a:p>
          <a:p>
            <a:pPr lvl="1"/>
            <a:r>
              <a:rPr lang="en-US" dirty="0" smtClean="0"/>
              <a:t>SQL</a:t>
            </a:r>
          </a:p>
          <a:p>
            <a:pPr lvl="2"/>
            <a:r>
              <a:rPr lang="en-US" dirty="0" smtClean="0"/>
              <a:t>SELECT * FROM customers WHERE name=‘Bob’ LIMIT 10;</a:t>
            </a:r>
          </a:p>
          <a:p>
            <a:pPr lvl="2"/>
            <a:r>
              <a:rPr lang="en-US" dirty="0" smtClean="0"/>
              <a:t>SELECT * FROM customers WHERE name=‘Bob’ LIMIT 10 OFFSET 10;</a:t>
            </a:r>
          </a:p>
          <a:p>
            <a:r>
              <a:rPr lang="en-US" dirty="0" err="1" smtClean="0"/>
              <a:t>DynamoDB</a:t>
            </a:r>
            <a:r>
              <a:rPr lang="en-US" dirty="0" smtClean="0"/>
              <a:t> –</a:t>
            </a:r>
          </a:p>
          <a:p>
            <a:pPr lvl="1"/>
            <a:r>
              <a:rPr lang="en-US" dirty="0" smtClean="0"/>
              <a:t>SELECT *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AttributesToGet</a:t>
            </a:r>
            <a:r>
              <a:rPr lang="en-US" dirty="0" smtClean="0">
                <a:sym typeface="Wingdings"/>
              </a:rPr>
              <a:t> : [ </a:t>
            </a:r>
            <a:r>
              <a:rPr lang="is-IS" dirty="0" smtClean="0">
                <a:sym typeface="Wingdings"/>
              </a:rPr>
              <a:t>… ]</a:t>
            </a:r>
          </a:p>
          <a:p>
            <a:pPr lvl="1"/>
            <a:r>
              <a:rPr lang="is-IS" dirty="0" smtClean="0">
                <a:sym typeface="Wingdings"/>
              </a:rPr>
              <a:t>WHERE  KeyConditions: [ ... ]</a:t>
            </a:r>
          </a:p>
          <a:p>
            <a:pPr lvl="1"/>
            <a:r>
              <a:rPr lang="is-IS" dirty="0" smtClean="0">
                <a:sym typeface="Wingdings"/>
              </a:rPr>
              <a:t>LIMIT  Limit: </a:t>
            </a:r>
          </a:p>
          <a:p>
            <a:pPr lvl="1"/>
            <a:r>
              <a:rPr lang="is-IS" dirty="0" smtClean="0">
                <a:sym typeface="Wingdings"/>
              </a:rPr>
              <a:t>OFFSET  ExclusiveStartKey ==</a:t>
            </a:r>
          </a:p>
          <a:p>
            <a:pPr lvl="2"/>
            <a:r>
              <a:rPr lang="is-IS" dirty="0" smtClean="0">
                <a:sym typeface="Wingdings"/>
              </a:rPr>
              <a:t>The </a:t>
            </a:r>
            <a:r>
              <a:rPr lang="is-IS" b="1" dirty="0" smtClean="0">
                <a:sym typeface="Wingdings"/>
              </a:rPr>
              <a:t>LastEvaluatedKey </a:t>
            </a:r>
            <a:r>
              <a:rPr lang="is-IS" dirty="0" smtClean="0">
                <a:sym typeface="Wingdings"/>
              </a:rPr>
              <a:t>of the last record in the </a:t>
            </a:r>
            <a:r>
              <a:rPr lang="is-IS" b="1" dirty="0" smtClean="0">
                <a:sym typeface="Wingdings"/>
              </a:rPr>
              <a:t>returned </a:t>
            </a:r>
            <a:r>
              <a:rPr lang="is-IS" dirty="0" smtClean="0">
                <a:sym typeface="Wingdings"/>
              </a:rPr>
              <a:t>previous query result set.</a:t>
            </a:r>
          </a:p>
          <a:p>
            <a:pPr lvl="2"/>
            <a:r>
              <a:rPr lang="is-IS" dirty="0" smtClean="0">
                <a:sym typeface="Wingdings"/>
              </a:rPr>
              <a:t>Start the query at the record after the ExclusiveStartKey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449313"/>
      </p:ext>
    </p:extLst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79946" cy="1107996"/>
          </a:xfrm>
        </p:spPr>
        <p:txBody>
          <a:bodyPr/>
          <a:lstStyle/>
          <a:p>
            <a:r>
              <a:rPr lang="en-US" sz="1600" dirty="0"/>
              <a:t>http://</a:t>
            </a:r>
            <a:r>
              <a:rPr lang="en-US" sz="1600" dirty="0" err="1" smtClean="0"/>
              <a:t>docs.aws.amazon.com</a:t>
            </a:r>
            <a:r>
              <a:rPr lang="en-US" sz="1600" dirty="0" smtClean="0"/>
              <a:t>/</a:t>
            </a:r>
            <a:r>
              <a:rPr lang="en-US" sz="1600" dirty="0" err="1" smtClean="0"/>
              <a:t>amazondynamodb</a:t>
            </a:r>
            <a:r>
              <a:rPr lang="en-US" sz="1600" dirty="0" smtClean="0"/>
              <a:t>/latest/</a:t>
            </a:r>
            <a:r>
              <a:rPr lang="en-US" sz="1600" dirty="0" err="1" smtClean="0"/>
              <a:t>APIReference</a:t>
            </a:r>
            <a:r>
              <a:rPr lang="en-US" sz="1600" dirty="0" smtClean="0"/>
              <a:t>/</a:t>
            </a:r>
            <a:r>
              <a:rPr lang="en-US" sz="1600" dirty="0" err="1" smtClean="0"/>
              <a:t>API_Query.html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dirty="0" smtClean="0"/>
              <a:t>Example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483" y="450092"/>
            <a:ext cx="4716710" cy="4120914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4" y="2199750"/>
            <a:ext cx="3330861" cy="2371256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25904" y="1828799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smtClean="0">
                <a:latin typeface="+mn-lt"/>
              </a:rPr>
              <a:t>Previous Response</a:t>
            </a:r>
            <a:endParaRPr lang="en-US" sz="1600" dirty="0" err="1" smtClean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2365" y="1380499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latin typeface="+mn-lt"/>
              </a:rPr>
              <a:t>Next Request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340304" y="2592125"/>
            <a:ext cx="3096524" cy="5804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498083"/>
      </p:ext>
    </p:extLst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79946" cy="692497"/>
          </a:xfrm>
        </p:spPr>
        <p:txBody>
          <a:bodyPr/>
          <a:lstStyle/>
          <a:p>
            <a:r>
              <a:rPr lang="en-US" dirty="0" smtClean="0"/>
              <a:t>Pagination –</a:t>
            </a:r>
            <a:br>
              <a:rPr lang="en-US" dirty="0" smtClean="0"/>
            </a:br>
            <a:r>
              <a:rPr lang="en-US" sz="1800" dirty="0" smtClean="0"/>
              <a:t>The response to the client has info about “where you left off” and client returns it.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{“data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”: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[{“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user_id”:”42”, 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name”:”Bob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”,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links”:[{“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”:”self”,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”:”http://api.example.com/users/42”}]},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{“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user_id”:”22”, 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name”:”Frank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links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”: [{“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”:”self”, 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”:”http://api.example.com/users/22”}]},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{“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user_id”:”125”, “name”: “Sally”,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links”:[{“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”:”self”, 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”:”http://api.example.com/users/125”}]}], 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“links”: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[{“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”:“first”,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”:”http://api.example.com/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users?offset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=0&amp;limit=3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”},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{“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”:“last”,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”:”http://api.example.com/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users?offset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=55&amp;limit=3”}, {“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”:“previous”,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”:”http://api.example.com/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users?offset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=3&amp;limit=3”}, {“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”:”next”,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”:”http://api.example.com/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users?offset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=9&amp;limit=3”}]}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74846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79946" cy="692497"/>
          </a:xfrm>
        </p:spPr>
        <p:txBody>
          <a:bodyPr/>
          <a:lstStyle/>
          <a:p>
            <a:r>
              <a:rPr lang="en-US" dirty="0" smtClean="0"/>
              <a:t>Pagination –</a:t>
            </a:r>
            <a:br>
              <a:rPr lang="en-US" dirty="0" smtClean="0"/>
            </a:br>
            <a:r>
              <a:rPr lang="en-US" sz="1800" dirty="0" smtClean="0"/>
              <a:t>The response to the client has info about “where you left off” and client returns.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{“data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”: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[{“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user_id”:”42”, 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name”:”Bob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”,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links”:[{“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”:”self”,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”:”http://api.example.com/users/42”}]},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{“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user_id”:”22”, 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name”:”Frank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links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”: [{“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”:”self”, 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”:”http://api.example.com/users/22”}]},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{“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user_id”:”125”, “name”: “Sally”,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links”:[{“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”:”self”, 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”:”http://api.example.com/users/125”}]}], 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“links”: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[{“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”:“first”,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”:”http://api.example.com/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users?offset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=0&amp;limit=3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”},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{“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”:“last”,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”:”http://api.example.com/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users?offset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=55&amp;limit=3”}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{“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”:“previous”,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”:”http://api.example.com/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users?offset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=3&amp;limit=3”},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”:”next”,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”:”http://api.example.com/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users?offset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=9&amp;limit=3”}]}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1905" y="3032855"/>
            <a:ext cx="7506032" cy="148238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3681453" y="202246"/>
            <a:ext cx="5139691" cy="1968460"/>
          </a:xfrm>
          <a:prstGeom prst="wedgeRoundRectCallout">
            <a:avLst>
              <a:gd name="adj1" fmla="val -40626"/>
              <a:gd name="adj2" fmla="val 93775"/>
              <a:gd name="adj3" fmla="val 16667"/>
            </a:avLst>
          </a:prstGeom>
          <a:solidFill>
            <a:srgbClr val="FF0000"/>
          </a:solidFill>
          <a:ln w="25400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The response contains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First, Last, Previous, Next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With </a:t>
            </a:r>
            <a:r>
              <a:rPr lang="en-US" sz="1600" dirty="0" err="1" smtClean="0">
                <a:solidFill>
                  <a:schemeClr val="tx2"/>
                </a:solidFill>
                <a:latin typeface="+mn-lt"/>
              </a:rPr>
              <a:t>hrefs</a:t>
            </a: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 and URLs that are “opaque” strings.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So, the client is isolated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From the specific DB in use.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From forming database specific strings.</a:t>
            </a:r>
          </a:p>
        </p:txBody>
      </p:sp>
    </p:spTree>
    <p:extLst>
      <p:ext uri="{BB962C8B-B14F-4D97-AF65-F5344CB8AC3E}">
        <p14:creationId xmlns:p14="http://schemas.microsoft.com/office/powerpoint/2010/main" val="112102380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and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0" y="685728"/>
            <a:ext cx="8267140" cy="39288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REST URLs surface two types of “query:”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Simple</a:t>
            </a:r>
          </a:p>
          <a:p>
            <a:pPr marL="688975" lvl="1" indent="-342900"/>
            <a:r>
              <a:rPr lang="en-US" dirty="0" smtClean="0"/>
              <a:t>/</a:t>
            </a:r>
            <a:r>
              <a:rPr lang="en-US" dirty="0" err="1" smtClean="0"/>
              <a:t>customers?lastName</a:t>
            </a:r>
            <a:r>
              <a:rPr lang="en-US" dirty="0" smtClean="0"/>
              <a:t>=</a:t>
            </a:r>
            <a:r>
              <a:rPr lang="en-US" dirty="0" err="1" smtClean="0"/>
              <a:t>Ferguson&amp;title</a:t>
            </a:r>
            <a:r>
              <a:rPr lang="en-US" dirty="0" smtClean="0"/>
              <a:t>=Professor</a:t>
            </a:r>
          </a:p>
          <a:p>
            <a:pPr marL="688975" lvl="1" indent="-342900"/>
            <a:r>
              <a:rPr lang="en-US" dirty="0" smtClean="0"/>
              <a:t>Logically maps to SQL</a:t>
            </a:r>
            <a:br>
              <a:rPr lang="en-US" dirty="0" smtClean="0"/>
            </a:br>
            <a:r>
              <a:rPr lang="en-US" dirty="0" smtClean="0"/>
              <a:t>	SELECT * FROM Customers</a:t>
            </a:r>
            <a:br>
              <a:rPr lang="en-US" dirty="0" smtClean="0"/>
            </a:br>
            <a:r>
              <a:rPr lang="en-US" dirty="0" smtClean="0"/>
              <a:t>	WHERE </a:t>
            </a:r>
            <a:r>
              <a:rPr lang="en-US" dirty="0" err="1" smtClean="0"/>
              <a:t>lastName</a:t>
            </a:r>
            <a:r>
              <a:rPr lang="en-US" dirty="0" smtClean="0"/>
              <a:t>=‘Ferguson’ AND title=‘Professor”</a:t>
            </a:r>
          </a:p>
          <a:p>
            <a:pPr marL="688975" lvl="1" indent="-342900"/>
            <a:r>
              <a:rPr lang="en-US" dirty="0" smtClean="0"/>
              <a:t>But you may have to</a:t>
            </a:r>
          </a:p>
          <a:p>
            <a:pPr marL="1023938" lvl="2" indent="-342900"/>
            <a:r>
              <a:rPr lang="en-US" dirty="0" smtClean="0"/>
              <a:t>Map DB column names to more intuitive REST  property names.</a:t>
            </a:r>
          </a:p>
          <a:p>
            <a:pPr marL="1023938" lvl="2" indent="-342900"/>
            <a:r>
              <a:rPr lang="en-US" dirty="0" smtClean="0"/>
              <a:t>Map from SQL (or other types) to valid JSON or HTML types.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Complex: </a:t>
            </a:r>
            <a:r>
              <a:rPr lang="en-US" dirty="0"/>
              <a:t>Standard </a:t>
            </a:r>
            <a:r>
              <a:rPr lang="en-US" dirty="0" smtClean="0"/>
              <a:t>HTTP does not support OR, &lt;, &gt;=, LIKE, </a:t>
            </a:r>
            <a:r>
              <a:rPr lang="mr-IN" dirty="0" smtClean="0"/>
              <a:t>…</a:t>
            </a:r>
            <a:endParaRPr lang="en-US" dirty="0" smtClean="0"/>
          </a:p>
          <a:p>
            <a:pPr marL="688975" lvl="1" indent="-342900"/>
            <a:r>
              <a:rPr lang="en-US" dirty="0" smtClean="0"/>
              <a:t>Use the q=‘’ approach: /</a:t>
            </a:r>
            <a:r>
              <a:rPr lang="en-US" dirty="0" err="1" smtClean="0"/>
              <a:t>customers?q</a:t>
            </a:r>
            <a:r>
              <a:rPr lang="en-US" dirty="0" smtClean="0"/>
              <a:t>=“</a:t>
            </a:r>
            <a:r>
              <a:rPr lang="en-US" dirty="0" err="1" smtClean="0"/>
              <a:t>lastName</a:t>
            </a:r>
            <a:r>
              <a:rPr lang="en-US" dirty="0" smtClean="0"/>
              <a:t> LIKE (</a:t>
            </a:r>
            <a:r>
              <a:rPr lang="en-US" dirty="0" err="1" smtClean="0"/>
              <a:t>Ferg</a:t>
            </a:r>
            <a:r>
              <a:rPr lang="en-US" dirty="0" smtClean="0"/>
              <a:t>) AND IQ&lt;40”</a:t>
            </a:r>
          </a:p>
          <a:p>
            <a:pPr marL="688975" lvl="1" indent="-342900"/>
            <a:r>
              <a:rPr lang="en-US" dirty="0" smtClean="0"/>
              <a:t>Must map your logical language into the microservice/DB specific language.</a:t>
            </a:r>
          </a:p>
          <a:p>
            <a:pPr marL="688975" lvl="1" indent="-342900"/>
            <a:r>
              <a:rPr lang="en-US" dirty="0" smtClean="0"/>
              <a:t>May have to URL/Base64 encode the query string.</a:t>
            </a:r>
          </a:p>
          <a:p>
            <a:pPr marL="0" indent="0">
              <a:buNone/>
            </a:pPr>
            <a:r>
              <a:rPr lang="en-US" dirty="0" smtClean="0"/>
              <a:t>In either case, you have to parse and validate the string, e.g. to prevent </a:t>
            </a:r>
            <a:r>
              <a:rPr lang="en-US" i="1" dirty="0" smtClean="0"/>
              <a:t>injection attacks </a:t>
            </a:r>
            <a:r>
              <a:rPr lang="en-US" dirty="0" smtClean="0"/>
              <a:t>of the form: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/</a:t>
            </a:r>
            <a:r>
              <a:rPr lang="en-US" dirty="0" err="1" smtClean="0"/>
              <a:t>customers?lastName</a:t>
            </a:r>
            <a:r>
              <a:rPr lang="en-US" dirty="0" smtClean="0"/>
              <a:t>=Ferguson OR (1=1)</a:t>
            </a:r>
          </a:p>
        </p:txBody>
      </p:sp>
    </p:spTree>
    <p:extLst>
      <p:ext uri="{BB962C8B-B14F-4D97-AF65-F5344CB8AC3E}">
        <p14:creationId xmlns:p14="http://schemas.microsoft.com/office/powerpoint/2010/main" val="1713634449"/>
      </p:ext>
    </p:extLst>
  </p:cSld>
  <p:clrMapOvr>
    <a:masterClrMapping/>
  </p:clrMapOvr>
  <p:transition spd="med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Swagger and Swagger Hub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5577"/>
            <a:ext cx="9144000" cy="327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1941"/>
      </p:ext>
    </p:extLst>
  </p:cSld>
  <p:clrMapOvr>
    <a:masterClrMapping/>
  </p:clrMapOvr>
  <p:transition spd="med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1" y="2554810"/>
            <a:ext cx="7721599" cy="2354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1" y="39586"/>
            <a:ext cx="7895771" cy="259918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9771" y="99237"/>
            <a:ext cx="2539494" cy="245557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6235051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(Web)</a:t>
            </a:r>
            <a:br>
              <a:rPr lang="en-US" dirty="0" smtClean="0"/>
            </a:br>
            <a:r>
              <a:rPr lang="en-US" dirty="0" smtClean="0"/>
              <a:t>Application</a:t>
            </a:r>
            <a:br>
              <a:rPr lang="en-US" dirty="0" smtClean="0"/>
            </a:br>
            <a:r>
              <a:rPr lang="en-US" dirty="0" smtClean="0"/>
              <a:t>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71810"/>
      </p:ext>
    </p:extLst>
  </p:cSld>
  <p:clrMapOvr>
    <a:masterClrMapping/>
  </p:clrMapOvr>
  <p:transition spd="med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Swagger Editor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5" y="583970"/>
            <a:ext cx="8385544" cy="421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82730"/>
      </p:ext>
    </p:extLst>
  </p:cSld>
  <p:clrMapOvr>
    <a:masterClrMapping/>
  </p:clrMapOvr>
  <p:transition spd="med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Swagger Editor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5" y="583970"/>
            <a:ext cx="8385544" cy="4211817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793358" y="1743740"/>
            <a:ext cx="5472223" cy="1998920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07049774"/>
      </p:ext>
    </p:extLst>
  </p:cSld>
  <p:clrMapOvr>
    <a:masterClrMapping/>
  </p:clrMapOvr>
  <p:transition spd="med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Project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Part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334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1st Project </a:t>
            </a:r>
            <a:r>
              <a:rPr lang="mr-IN" dirty="0" smtClean="0"/>
              <a:t>–</a:t>
            </a:r>
            <a:r>
              <a:rPr lang="en-US" dirty="0" smtClean="0"/>
              <a:t>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0" y="765545"/>
            <a:ext cx="8267140" cy="375678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Implement two distinct microservices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Person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Address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Tasks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Use Swagger Editor to define and document REST APIs.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Implement an Elastic Beanstalk application (microservice) for each resource that implements the relevant REST API.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Each microservice should support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GET and POST on resource, e.g. /Person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GET, PUT, DELETE on resource/id, e.g. /Person/dff9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Simple query, e.g. /</a:t>
            </a:r>
            <a:r>
              <a:rPr lang="en-US" dirty="0" err="1" smtClean="0"/>
              <a:t>Person?lastName</a:t>
            </a:r>
            <a:r>
              <a:rPr lang="en-US" dirty="0" smtClean="0"/>
              <a:t>=Ferguson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Pagination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Relationship paths: /Person/dff9/address and /Addresses/</a:t>
            </a:r>
            <a:r>
              <a:rPr lang="en-US" dirty="0" err="1" smtClean="0"/>
              <a:t>someID</a:t>
            </a:r>
            <a:r>
              <a:rPr lang="en-US" dirty="0" smtClean="0"/>
              <a:t>/persons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HATEOAS links where appropriate.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Simple HTML/Angular demo UI.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Due: 11:59 PM on 26-Sep-2017</a:t>
            </a:r>
          </a:p>
        </p:txBody>
      </p:sp>
    </p:spTree>
    <p:extLst>
      <p:ext uri="{BB962C8B-B14F-4D97-AF65-F5344CB8AC3E}">
        <p14:creationId xmlns:p14="http://schemas.microsoft.com/office/powerpoint/2010/main" val="17448632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1st Project </a:t>
            </a:r>
            <a:r>
              <a:rPr lang="mr-IN" dirty="0" smtClean="0"/>
              <a:t>–</a:t>
            </a:r>
            <a:r>
              <a:rPr lang="en-US" dirty="0" smtClean="0"/>
              <a:t>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0" y="765545"/>
            <a:ext cx="8267140" cy="375678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Implement two distinct microservices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Person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Address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Tasks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Use Swagger Editor to define and document REST APIs.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Implement an Elastic Beanstalk application (microservice) for each resource that implements the relevant REST API.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Each microservice should support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GET and POST on resource, e.g. /Person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GET, PUT, DELETE on resource/id, e.g. /Person/dff9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Simple query, e.g. /</a:t>
            </a:r>
            <a:r>
              <a:rPr lang="en-US" dirty="0" err="1" smtClean="0"/>
              <a:t>Person?lastName</a:t>
            </a:r>
            <a:r>
              <a:rPr lang="en-US" dirty="0" smtClean="0"/>
              <a:t>=Ferguson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Pagination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Relationship paths: /Person/dff9/address and /Addresses/</a:t>
            </a:r>
            <a:r>
              <a:rPr lang="en-US" dirty="0" err="1" smtClean="0"/>
              <a:t>someID</a:t>
            </a:r>
            <a:r>
              <a:rPr lang="en-US" dirty="0" smtClean="0"/>
              <a:t>/persons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HATEOAS links where appropriate.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Simple HTML/Angular demo UI.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Due: 11:59 PM on 26-Sep-2017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253563" y="410112"/>
            <a:ext cx="5536018" cy="3721395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t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This assignment is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n-lt"/>
              </a:rPr>
              <a:t>C</a:t>
            </a: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omplex and </a:t>
            </a:r>
            <a:r>
              <a:rPr lang="en-US" sz="1800" dirty="0">
                <a:solidFill>
                  <a:schemeClr val="tx2"/>
                </a:solidFill>
                <a:latin typeface="+mn-lt"/>
              </a:rPr>
              <a:t>a</a:t>
            </a: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 lot of work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n-lt"/>
              </a:rPr>
              <a:t>U</a:t>
            </a: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sing technologies you have just been introduced to.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I do not expect you to get it all done or get it all correct.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We will learn iteratively based on feedback and corrections.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The IAs and I will help.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3" y="390071"/>
            <a:ext cx="2757243" cy="356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7780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Seeka</a:t>
            </a:r>
            <a:r>
              <a:rPr lang="en-US" dirty="0" smtClean="0"/>
              <a:t> TV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20" y="583970"/>
            <a:ext cx="7096822" cy="41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2512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Seeka</a:t>
            </a:r>
            <a:r>
              <a:rPr lang="en-US" dirty="0" smtClean="0"/>
              <a:t> TV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17" y="517844"/>
            <a:ext cx="7249377" cy="43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33806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Seeka</a:t>
            </a:r>
            <a:r>
              <a:rPr lang="en-US" dirty="0" smtClean="0"/>
              <a:t> TV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60" y="583970"/>
            <a:ext cx="7020937" cy="41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23454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 Basic Concepts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92" y="756518"/>
            <a:ext cx="8819550" cy="344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646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8575">
          <a:solidFill>
            <a:schemeClr val="bg2"/>
          </a:solidFill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125096</TotalTime>
  <Words>1939</Words>
  <Application>Microsoft Macintosh PowerPoint</Application>
  <PresentationFormat>On-screen Show (16:9)</PresentationFormat>
  <Paragraphs>397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71" baseType="lpstr">
      <vt:lpstr>Arial Black</vt:lpstr>
      <vt:lpstr>Century Schoolbook</vt:lpstr>
      <vt:lpstr>Courier New</vt:lpstr>
      <vt:lpstr>Helvetica</vt:lpstr>
      <vt:lpstr>Museo For Dell</vt:lpstr>
      <vt:lpstr>Museo For Dell 300</vt:lpstr>
      <vt:lpstr>museo sans for dell</vt:lpstr>
      <vt:lpstr>museo sans for dell</vt:lpstr>
      <vt:lpstr>SimSun</vt:lpstr>
      <vt:lpstr>Times New Roman</vt:lpstr>
      <vt:lpstr>Trebuchet MS</vt:lpstr>
      <vt:lpstr>Wingdings</vt:lpstr>
      <vt:lpstr>ヒラギノ角ゴ Pro W3</vt:lpstr>
      <vt:lpstr>Arial</vt:lpstr>
      <vt:lpstr>Dell_16x9_Template</vt:lpstr>
      <vt:lpstr>Dell_16x9_Template_5.10.11</vt:lpstr>
      <vt:lpstr>Dell Template 4x3</vt:lpstr>
      <vt:lpstr>PowerPoint Presentation</vt:lpstr>
      <vt:lpstr>Contents</vt:lpstr>
      <vt:lpstr>Contents</vt:lpstr>
      <vt:lpstr>Introduction  Questions? Comments? Discussion?</vt:lpstr>
      <vt:lpstr>(Web) Application Basics</vt:lpstr>
      <vt:lpstr>Seeka TV Demo</vt:lpstr>
      <vt:lpstr>Seeka TV Demo</vt:lpstr>
      <vt:lpstr>Seeka TV Demo</vt:lpstr>
      <vt:lpstr>Web Application Basic Concepts</vt:lpstr>
      <vt:lpstr>A “Little More” Detail</vt:lpstr>
      <vt:lpstr>(Some) Application Design Methodologies</vt:lpstr>
      <vt:lpstr>PowerPoint Presentation</vt:lpstr>
      <vt:lpstr>Model – View – Controller</vt:lpstr>
      <vt:lpstr>Note</vt:lpstr>
      <vt:lpstr>Structure of First Couple of Projects</vt:lpstr>
      <vt:lpstr>Let’s Design an Application</vt:lpstr>
      <vt:lpstr>Datamodel</vt:lpstr>
      <vt:lpstr>Northwind Database (https://northwinddatabase.codeplex.com/)</vt:lpstr>
      <vt:lpstr>Our Modified Data Model</vt:lpstr>
      <vt:lpstr>Motivation</vt:lpstr>
      <vt:lpstr>User Interface</vt:lpstr>
      <vt:lpstr>UI Conceptual Implementation</vt:lpstr>
      <vt:lpstr>Demo Web Content Structure</vt:lpstr>
      <vt:lpstr>Angular JS Material (https://material.angularjs.org/)</vt:lpstr>
      <vt:lpstr>Angular JS Material (https://material.angularjs.org/)</vt:lpstr>
      <vt:lpstr>Microservice Model</vt:lpstr>
      <vt:lpstr>Microservice Model</vt:lpstr>
      <vt:lpstr>Microservice Model</vt:lpstr>
      <vt:lpstr>REST Model</vt:lpstr>
      <vt:lpstr>Representational State Transfer (REST)</vt:lpstr>
      <vt:lpstr>PowerPoint Presentation</vt:lpstr>
      <vt:lpstr>REST Tenets</vt:lpstr>
      <vt:lpstr>REST Tenets</vt:lpstr>
      <vt:lpstr>Anatomy of a URL and Methods (not normative)</vt:lpstr>
      <vt:lpstr>Success Response Codes</vt:lpstr>
      <vt:lpstr>(Some) Failure Response Code</vt:lpstr>
      <vt:lpstr>HATEOAS Response Format</vt:lpstr>
      <vt:lpstr>Handling Links</vt:lpstr>
      <vt:lpstr>Several Patterns, for Example</vt:lpstr>
      <vt:lpstr>Pagination/Iteration</vt:lpstr>
      <vt:lpstr>Traditional Solution is Iterator/Cursor</vt:lpstr>
      <vt:lpstr>Traditional Solution is Iterator/Cursor</vt:lpstr>
      <vt:lpstr>Examples</vt:lpstr>
      <vt:lpstr>http://docs.aws.amazon.com/amazondynamodb/latest/APIReference/API_Query.html  Example </vt:lpstr>
      <vt:lpstr>Pagination – The response to the client has info about “where you left off” and client returns it.</vt:lpstr>
      <vt:lpstr>Pagination – The response to the client has info about “where you left off” and client returns.</vt:lpstr>
      <vt:lpstr>REST and Query</vt:lpstr>
      <vt:lpstr>Swagger and Swagger Hub</vt:lpstr>
      <vt:lpstr>PowerPoint Presentation</vt:lpstr>
      <vt:lpstr>Swagger Editor</vt:lpstr>
      <vt:lpstr>Swagger Editor</vt:lpstr>
      <vt:lpstr>1st Project  Part 1</vt:lpstr>
      <vt:lpstr>1st Project – Part 1</vt:lpstr>
      <vt:lpstr>1st Project – Part 1</vt:lpstr>
    </vt:vector>
  </TitlesOfParts>
  <Company>Dell Inc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1753</cp:revision>
  <cp:lastPrinted>2017-09-11T17:58:06Z</cp:lastPrinted>
  <dcterms:created xsi:type="dcterms:W3CDTF">2013-01-02T09:04:46Z</dcterms:created>
  <dcterms:modified xsi:type="dcterms:W3CDTF">2018-09-11T15:10:28Z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